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B8017D-B60A-44F7-948F-F6F70DE7D3B8}" v="11" dt="2025-09-05T06:14:37.190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824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1">
                <a:solidFill>
                  <a:srgbClr val="0057F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1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‹#›</a:t>
            </a:fld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1">
                <a:solidFill>
                  <a:srgbClr val="0057F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1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‹#›</a:t>
            </a:fld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766557" y="6388620"/>
            <a:ext cx="900430" cy="163830"/>
          </a:xfrm>
          <a:custGeom>
            <a:avLst/>
            <a:gdLst/>
            <a:ahLst/>
            <a:cxnLst/>
            <a:rect l="l" t="t" r="r" b="b"/>
            <a:pathLst>
              <a:path w="900429" h="163829">
                <a:moveTo>
                  <a:pt x="532622" y="154051"/>
                </a:moveTo>
                <a:lnTo>
                  <a:pt x="482726" y="154051"/>
                </a:lnTo>
                <a:lnTo>
                  <a:pt x="487680" y="162661"/>
                </a:lnTo>
                <a:lnTo>
                  <a:pt x="503682" y="162661"/>
                </a:lnTo>
                <a:lnTo>
                  <a:pt x="526405" y="158326"/>
                </a:lnTo>
                <a:lnTo>
                  <a:pt x="532622" y="154051"/>
                </a:lnTo>
                <a:close/>
              </a:path>
              <a:path w="900429" h="163829">
                <a:moveTo>
                  <a:pt x="509650" y="0"/>
                </a:moveTo>
                <a:lnTo>
                  <a:pt x="481457" y="0"/>
                </a:lnTo>
                <a:lnTo>
                  <a:pt x="453517" y="160705"/>
                </a:lnTo>
                <a:lnTo>
                  <a:pt x="474725" y="160705"/>
                </a:lnTo>
                <a:lnTo>
                  <a:pt x="477900" y="154051"/>
                </a:lnTo>
                <a:lnTo>
                  <a:pt x="532622" y="154051"/>
                </a:lnTo>
                <a:lnTo>
                  <a:pt x="543734" y="146410"/>
                </a:lnTo>
                <a:lnTo>
                  <a:pt x="546274" y="142621"/>
                </a:lnTo>
                <a:lnTo>
                  <a:pt x="491363" y="142621"/>
                </a:lnTo>
                <a:lnTo>
                  <a:pt x="485901" y="135890"/>
                </a:lnTo>
                <a:lnTo>
                  <a:pt x="492760" y="92303"/>
                </a:lnTo>
                <a:lnTo>
                  <a:pt x="515239" y="70408"/>
                </a:lnTo>
                <a:lnTo>
                  <a:pt x="558609" y="70408"/>
                </a:lnTo>
                <a:lnTo>
                  <a:pt x="555736" y="63299"/>
                </a:lnTo>
                <a:lnTo>
                  <a:pt x="543979" y="53822"/>
                </a:lnTo>
                <a:lnTo>
                  <a:pt x="500380" y="53822"/>
                </a:lnTo>
                <a:lnTo>
                  <a:pt x="509650" y="0"/>
                </a:lnTo>
                <a:close/>
              </a:path>
              <a:path w="900429" h="163829">
                <a:moveTo>
                  <a:pt x="558609" y="70408"/>
                </a:moveTo>
                <a:lnTo>
                  <a:pt x="515239" y="70408"/>
                </a:lnTo>
                <a:lnTo>
                  <a:pt x="524652" y="72330"/>
                </a:lnTo>
                <a:lnTo>
                  <a:pt x="530828" y="78463"/>
                </a:lnTo>
                <a:lnTo>
                  <a:pt x="533527" y="89307"/>
                </a:lnTo>
                <a:lnTo>
                  <a:pt x="532511" y="105359"/>
                </a:lnTo>
                <a:lnTo>
                  <a:pt x="528107" y="121489"/>
                </a:lnTo>
                <a:lnTo>
                  <a:pt x="521001" y="133153"/>
                </a:lnTo>
                <a:lnTo>
                  <a:pt x="511776" y="140234"/>
                </a:lnTo>
                <a:lnTo>
                  <a:pt x="501015" y="142621"/>
                </a:lnTo>
                <a:lnTo>
                  <a:pt x="546274" y="142621"/>
                </a:lnTo>
                <a:lnTo>
                  <a:pt x="555706" y="128548"/>
                </a:lnTo>
                <a:lnTo>
                  <a:pt x="562356" y="106375"/>
                </a:lnTo>
                <a:lnTo>
                  <a:pt x="562656" y="92303"/>
                </a:lnTo>
                <a:lnTo>
                  <a:pt x="562720" y="89307"/>
                </a:lnTo>
                <a:lnTo>
                  <a:pt x="562840" y="83706"/>
                </a:lnTo>
                <a:lnTo>
                  <a:pt x="562897" y="81019"/>
                </a:lnTo>
                <a:lnTo>
                  <a:pt x="558609" y="70408"/>
                </a:lnTo>
                <a:close/>
              </a:path>
              <a:path w="900429" h="163829">
                <a:moveTo>
                  <a:pt x="526161" y="49504"/>
                </a:moveTo>
                <a:lnTo>
                  <a:pt x="518221" y="49716"/>
                </a:lnTo>
                <a:lnTo>
                  <a:pt x="511317" y="50430"/>
                </a:lnTo>
                <a:lnTo>
                  <a:pt x="505390" y="51760"/>
                </a:lnTo>
                <a:lnTo>
                  <a:pt x="500380" y="53822"/>
                </a:lnTo>
                <a:lnTo>
                  <a:pt x="543979" y="53822"/>
                </a:lnTo>
                <a:lnTo>
                  <a:pt x="542835" y="52900"/>
                </a:lnTo>
                <a:lnTo>
                  <a:pt x="526161" y="49504"/>
                </a:lnTo>
                <a:close/>
              </a:path>
              <a:path w="900429" h="163829">
                <a:moveTo>
                  <a:pt x="715645" y="51739"/>
                </a:moveTo>
                <a:lnTo>
                  <a:pt x="689610" y="51739"/>
                </a:lnTo>
                <a:lnTo>
                  <a:pt x="687824" y="69407"/>
                </a:lnTo>
                <a:lnTo>
                  <a:pt x="687702" y="70609"/>
                </a:lnTo>
                <a:lnTo>
                  <a:pt x="687577" y="71843"/>
                </a:lnTo>
                <a:lnTo>
                  <a:pt x="672465" y="160515"/>
                </a:lnTo>
                <a:lnTo>
                  <a:pt x="701040" y="160515"/>
                </a:lnTo>
                <a:lnTo>
                  <a:pt x="710311" y="102933"/>
                </a:lnTo>
                <a:lnTo>
                  <a:pt x="714509" y="89090"/>
                </a:lnTo>
                <a:lnTo>
                  <a:pt x="721613" y="77989"/>
                </a:lnTo>
                <a:lnTo>
                  <a:pt x="730527" y="70609"/>
                </a:lnTo>
                <a:lnTo>
                  <a:pt x="740156" y="67932"/>
                </a:lnTo>
                <a:lnTo>
                  <a:pt x="780692" y="67932"/>
                </a:lnTo>
                <a:lnTo>
                  <a:pt x="779612" y="65316"/>
                </a:lnTo>
                <a:lnTo>
                  <a:pt x="715010" y="65316"/>
                </a:lnTo>
                <a:lnTo>
                  <a:pt x="715645" y="51739"/>
                </a:lnTo>
                <a:close/>
              </a:path>
              <a:path w="900429" h="163829">
                <a:moveTo>
                  <a:pt x="780692" y="67932"/>
                </a:moveTo>
                <a:lnTo>
                  <a:pt x="740156" y="67932"/>
                </a:lnTo>
                <a:lnTo>
                  <a:pt x="748397" y="69407"/>
                </a:lnTo>
                <a:lnTo>
                  <a:pt x="752363" y="73588"/>
                </a:lnTo>
                <a:lnTo>
                  <a:pt x="753211" y="80110"/>
                </a:lnTo>
                <a:lnTo>
                  <a:pt x="752094" y="88607"/>
                </a:lnTo>
                <a:lnTo>
                  <a:pt x="739648" y="160515"/>
                </a:lnTo>
                <a:lnTo>
                  <a:pt x="768096" y="160515"/>
                </a:lnTo>
                <a:lnTo>
                  <a:pt x="780669" y="85471"/>
                </a:lnTo>
                <a:lnTo>
                  <a:pt x="781187" y="73588"/>
                </a:lnTo>
                <a:lnTo>
                  <a:pt x="781301" y="69407"/>
                </a:lnTo>
                <a:lnTo>
                  <a:pt x="780692" y="67932"/>
                </a:lnTo>
                <a:close/>
              </a:path>
              <a:path w="900429" h="163829">
                <a:moveTo>
                  <a:pt x="749681" y="49288"/>
                </a:moveTo>
                <a:lnTo>
                  <a:pt x="737048" y="50753"/>
                </a:lnTo>
                <a:lnTo>
                  <a:pt x="727773" y="54530"/>
                </a:lnTo>
                <a:lnTo>
                  <a:pt x="720784" y="59693"/>
                </a:lnTo>
                <a:lnTo>
                  <a:pt x="715010" y="65316"/>
                </a:lnTo>
                <a:lnTo>
                  <a:pt x="779612" y="65316"/>
                </a:lnTo>
                <a:lnTo>
                  <a:pt x="776700" y="58259"/>
                </a:lnTo>
                <a:lnTo>
                  <a:pt x="766274" y="51522"/>
                </a:lnTo>
                <a:lnTo>
                  <a:pt x="749681" y="49288"/>
                </a:lnTo>
                <a:close/>
              </a:path>
              <a:path w="900429" h="163829">
                <a:moveTo>
                  <a:pt x="843152" y="63"/>
                </a:moveTo>
                <a:lnTo>
                  <a:pt x="815213" y="63"/>
                </a:lnTo>
                <a:lnTo>
                  <a:pt x="787273" y="160667"/>
                </a:lnTo>
                <a:lnTo>
                  <a:pt x="815467" y="160667"/>
                </a:lnTo>
                <a:lnTo>
                  <a:pt x="818261" y="144614"/>
                </a:lnTo>
                <a:lnTo>
                  <a:pt x="823858" y="110144"/>
                </a:lnTo>
                <a:lnTo>
                  <a:pt x="823976" y="109423"/>
                </a:lnTo>
                <a:lnTo>
                  <a:pt x="871131" y="109423"/>
                </a:lnTo>
                <a:lnTo>
                  <a:pt x="866901" y="103128"/>
                </a:lnTo>
                <a:lnTo>
                  <a:pt x="861103" y="98244"/>
                </a:lnTo>
                <a:lnTo>
                  <a:pt x="853567" y="95440"/>
                </a:lnTo>
                <a:lnTo>
                  <a:pt x="858921" y="90131"/>
                </a:lnTo>
                <a:lnTo>
                  <a:pt x="827786" y="90131"/>
                </a:lnTo>
                <a:lnTo>
                  <a:pt x="843152" y="63"/>
                </a:lnTo>
                <a:close/>
              </a:path>
              <a:path w="900429" h="163829">
                <a:moveTo>
                  <a:pt x="871131" y="109423"/>
                </a:moveTo>
                <a:lnTo>
                  <a:pt x="823976" y="109423"/>
                </a:lnTo>
                <a:lnTo>
                  <a:pt x="834050" y="110144"/>
                </a:lnTo>
                <a:lnTo>
                  <a:pt x="842089" y="113955"/>
                </a:lnTo>
                <a:lnTo>
                  <a:pt x="848532" y="123326"/>
                </a:lnTo>
                <a:lnTo>
                  <a:pt x="853821" y="140728"/>
                </a:lnTo>
                <a:lnTo>
                  <a:pt x="858393" y="160667"/>
                </a:lnTo>
                <a:lnTo>
                  <a:pt x="887222" y="160667"/>
                </a:lnTo>
                <a:lnTo>
                  <a:pt x="875284" y="118427"/>
                </a:lnTo>
                <a:lnTo>
                  <a:pt x="871564" y="110144"/>
                </a:lnTo>
                <a:lnTo>
                  <a:pt x="871462" y="109915"/>
                </a:lnTo>
                <a:lnTo>
                  <a:pt x="871131" y="109423"/>
                </a:lnTo>
                <a:close/>
              </a:path>
              <a:path w="900429" h="163829">
                <a:moveTo>
                  <a:pt x="899922" y="49479"/>
                </a:moveTo>
                <a:lnTo>
                  <a:pt x="866648" y="49479"/>
                </a:lnTo>
                <a:lnTo>
                  <a:pt x="828294" y="90131"/>
                </a:lnTo>
                <a:lnTo>
                  <a:pt x="858921" y="90131"/>
                </a:lnTo>
                <a:lnTo>
                  <a:pt x="899922" y="49479"/>
                </a:lnTo>
                <a:close/>
              </a:path>
              <a:path w="900429" h="163829">
                <a:moveTo>
                  <a:pt x="90721" y="97904"/>
                </a:moveTo>
                <a:lnTo>
                  <a:pt x="39624" y="97904"/>
                </a:lnTo>
                <a:lnTo>
                  <a:pt x="55395" y="98958"/>
                </a:lnTo>
                <a:lnTo>
                  <a:pt x="64833" y="104274"/>
                </a:lnTo>
                <a:lnTo>
                  <a:pt x="70270" y="115451"/>
                </a:lnTo>
                <a:lnTo>
                  <a:pt x="74041" y="134086"/>
                </a:lnTo>
                <a:lnTo>
                  <a:pt x="78464" y="160667"/>
                </a:lnTo>
                <a:lnTo>
                  <a:pt x="78486" y="160794"/>
                </a:lnTo>
                <a:lnTo>
                  <a:pt x="107950" y="160794"/>
                </a:lnTo>
                <a:lnTo>
                  <a:pt x="105566" y="148880"/>
                </a:lnTo>
                <a:lnTo>
                  <a:pt x="101467" y="126847"/>
                </a:lnTo>
                <a:lnTo>
                  <a:pt x="99441" y="117119"/>
                </a:lnTo>
                <a:lnTo>
                  <a:pt x="96678" y="108022"/>
                </a:lnTo>
                <a:lnTo>
                  <a:pt x="92773" y="100204"/>
                </a:lnTo>
                <a:lnTo>
                  <a:pt x="90721" y="97904"/>
                </a:lnTo>
                <a:close/>
              </a:path>
              <a:path w="900429" h="163829">
                <a:moveTo>
                  <a:pt x="70739" y="4038"/>
                </a:moveTo>
                <a:lnTo>
                  <a:pt x="27305" y="4038"/>
                </a:lnTo>
                <a:lnTo>
                  <a:pt x="0" y="160667"/>
                </a:lnTo>
                <a:lnTo>
                  <a:pt x="28321" y="160667"/>
                </a:lnTo>
                <a:lnTo>
                  <a:pt x="39624" y="97904"/>
                </a:lnTo>
                <a:lnTo>
                  <a:pt x="90721" y="97904"/>
                </a:lnTo>
                <a:lnTo>
                  <a:pt x="87153" y="93903"/>
                </a:lnTo>
                <a:lnTo>
                  <a:pt x="79248" y="89357"/>
                </a:lnTo>
                <a:lnTo>
                  <a:pt x="80518" y="88925"/>
                </a:lnTo>
                <a:lnTo>
                  <a:pt x="92106" y="84625"/>
                </a:lnTo>
                <a:lnTo>
                  <a:pt x="101981" y="77547"/>
                </a:lnTo>
                <a:lnTo>
                  <a:pt x="103797" y="75323"/>
                </a:lnTo>
                <a:lnTo>
                  <a:pt x="42925" y="75323"/>
                </a:lnTo>
                <a:lnTo>
                  <a:pt x="51689" y="25869"/>
                </a:lnTo>
                <a:lnTo>
                  <a:pt x="112346" y="25869"/>
                </a:lnTo>
                <a:lnTo>
                  <a:pt x="109712" y="19097"/>
                </a:lnTo>
                <a:lnTo>
                  <a:pt x="94660" y="7931"/>
                </a:lnTo>
                <a:lnTo>
                  <a:pt x="70739" y="4038"/>
                </a:lnTo>
                <a:close/>
              </a:path>
              <a:path w="900429" h="163829">
                <a:moveTo>
                  <a:pt x="112346" y="25869"/>
                </a:moveTo>
                <a:lnTo>
                  <a:pt x="66928" y="25869"/>
                </a:lnTo>
                <a:lnTo>
                  <a:pt x="78003" y="27899"/>
                </a:lnTo>
                <a:lnTo>
                  <a:pt x="84375" y="33494"/>
                </a:lnTo>
                <a:lnTo>
                  <a:pt x="86913" y="41716"/>
                </a:lnTo>
                <a:lnTo>
                  <a:pt x="86485" y="51650"/>
                </a:lnTo>
                <a:lnTo>
                  <a:pt x="86233" y="51650"/>
                </a:lnTo>
                <a:lnTo>
                  <a:pt x="82942" y="61221"/>
                </a:lnTo>
                <a:lnTo>
                  <a:pt x="77057" y="68707"/>
                </a:lnTo>
                <a:lnTo>
                  <a:pt x="69123" y="73582"/>
                </a:lnTo>
                <a:lnTo>
                  <a:pt x="59690" y="75323"/>
                </a:lnTo>
                <a:lnTo>
                  <a:pt x="103797" y="75323"/>
                </a:lnTo>
                <a:lnTo>
                  <a:pt x="109664" y="68138"/>
                </a:lnTo>
                <a:lnTo>
                  <a:pt x="114681" y="56845"/>
                </a:lnTo>
                <a:lnTo>
                  <a:pt x="116262" y="35935"/>
                </a:lnTo>
                <a:lnTo>
                  <a:pt x="112346" y="25869"/>
                </a:lnTo>
                <a:close/>
              </a:path>
              <a:path w="900429" h="163829">
                <a:moveTo>
                  <a:pt x="203265" y="153060"/>
                </a:moveTo>
                <a:lnTo>
                  <a:pt x="175133" y="153060"/>
                </a:lnTo>
                <a:lnTo>
                  <a:pt x="175808" y="155958"/>
                </a:lnTo>
                <a:lnTo>
                  <a:pt x="176235" y="157502"/>
                </a:lnTo>
                <a:lnTo>
                  <a:pt x="179577" y="160807"/>
                </a:lnTo>
                <a:lnTo>
                  <a:pt x="183896" y="161823"/>
                </a:lnTo>
                <a:lnTo>
                  <a:pt x="189865" y="163029"/>
                </a:lnTo>
                <a:lnTo>
                  <a:pt x="200025" y="161823"/>
                </a:lnTo>
                <a:lnTo>
                  <a:pt x="203073" y="159397"/>
                </a:lnTo>
                <a:lnTo>
                  <a:pt x="203164" y="154600"/>
                </a:lnTo>
                <a:lnTo>
                  <a:pt x="203265" y="153060"/>
                </a:lnTo>
                <a:close/>
              </a:path>
              <a:path w="900429" h="163829">
                <a:moveTo>
                  <a:pt x="214729" y="68986"/>
                </a:moveTo>
                <a:lnTo>
                  <a:pt x="186944" y="68986"/>
                </a:lnTo>
                <a:lnTo>
                  <a:pt x="187198" y="74828"/>
                </a:lnTo>
                <a:lnTo>
                  <a:pt x="183896" y="95161"/>
                </a:lnTo>
                <a:lnTo>
                  <a:pt x="156759" y="96369"/>
                </a:lnTo>
                <a:lnTo>
                  <a:pt x="136826" y="102044"/>
                </a:lnTo>
                <a:lnTo>
                  <a:pt x="123727" y="112977"/>
                </a:lnTo>
                <a:lnTo>
                  <a:pt x="117094" y="129959"/>
                </a:lnTo>
                <a:lnTo>
                  <a:pt x="117689" y="144384"/>
                </a:lnTo>
                <a:lnTo>
                  <a:pt x="124237" y="154600"/>
                </a:lnTo>
                <a:lnTo>
                  <a:pt x="135024" y="160677"/>
                </a:lnTo>
                <a:lnTo>
                  <a:pt x="148336" y="162687"/>
                </a:lnTo>
                <a:lnTo>
                  <a:pt x="155630" y="162395"/>
                </a:lnTo>
                <a:lnTo>
                  <a:pt x="162540" y="160677"/>
                </a:lnTo>
                <a:lnTo>
                  <a:pt x="165293" y="159397"/>
                </a:lnTo>
                <a:lnTo>
                  <a:pt x="169267" y="157502"/>
                </a:lnTo>
                <a:lnTo>
                  <a:pt x="175133" y="153060"/>
                </a:lnTo>
                <a:lnTo>
                  <a:pt x="203265" y="153060"/>
                </a:lnTo>
                <a:lnTo>
                  <a:pt x="203469" y="149953"/>
                </a:lnTo>
                <a:lnTo>
                  <a:pt x="203983" y="145643"/>
                </a:lnTo>
                <a:lnTo>
                  <a:pt x="146050" y="145643"/>
                </a:lnTo>
                <a:lnTo>
                  <a:pt x="142113" y="138341"/>
                </a:lnTo>
                <a:lnTo>
                  <a:pt x="143799" y="129270"/>
                </a:lnTo>
                <a:lnTo>
                  <a:pt x="143891" y="128778"/>
                </a:lnTo>
                <a:lnTo>
                  <a:pt x="147276" y="120363"/>
                </a:lnTo>
                <a:lnTo>
                  <a:pt x="154114" y="114542"/>
                </a:lnTo>
                <a:lnTo>
                  <a:pt x="165143" y="111163"/>
                </a:lnTo>
                <a:lnTo>
                  <a:pt x="181101" y="110070"/>
                </a:lnTo>
                <a:lnTo>
                  <a:pt x="209759" y="110070"/>
                </a:lnTo>
                <a:lnTo>
                  <a:pt x="214757" y="81254"/>
                </a:lnTo>
                <a:lnTo>
                  <a:pt x="214729" y="68986"/>
                </a:lnTo>
                <a:close/>
              </a:path>
              <a:path w="900429" h="163829">
                <a:moveTo>
                  <a:pt x="209759" y="110070"/>
                </a:moveTo>
                <a:lnTo>
                  <a:pt x="181101" y="110070"/>
                </a:lnTo>
                <a:lnTo>
                  <a:pt x="177753" y="128117"/>
                </a:lnTo>
                <a:lnTo>
                  <a:pt x="177631" y="128778"/>
                </a:lnTo>
                <a:lnTo>
                  <a:pt x="177540" y="129270"/>
                </a:lnTo>
                <a:lnTo>
                  <a:pt x="172989" y="139982"/>
                </a:lnTo>
                <a:lnTo>
                  <a:pt x="166368" y="144632"/>
                </a:lnTo>
                <a:lnTo>
                  <a:pt x="156591" y="145643"/>
                </a:lnTo>
                <a:lnTo>
                  <a:pt x="203983" y="145643"/>
                </a:lnTo>
                <a:lnTo>
                  <a:pt x="204555" y="140850"/>
                </a:lnTo>
                <a:lnTo>
                  <a:pt x="206329" y="129959"/>
                </a:lnTo>
                <a:lnTo>
                  <a:pt x="209759" y="110070"/>
                </a:lnTo>
                <a:close/>
              </a:path>
              <a:path w="900429" h="163829">
                <a:moveTo>
                  <a:pt x="180594" y="49352"/>
                </a:moveTo>
                <a:lnTo>
                  <a:pt x="160002" y="51715"/>
                </a:lnTo>
                <a:lnTo>
                  <a:pt x="145780" y="56915"/>
                </a:lnTo>
                <a:lnTo>
                  <a:pt x="137535" y="62114"/>
                </a:lnTo>
                <a:lnTo>
                  <a:pt x="134874" y="64477"/>
                </a:lnTo>
                <a:lnTo>
                  <a:pt x="144652" y="81064"/>
                </a:lnTo>
                <a:lnTo>
                  <a:pt x="151278" y="75694"/>
                </a:lnTo>
                <a:lnTo>
                  <a:pt x="158797" y="71824"/>
                </a:lnTo>
                <a:lnTo>
                  <a:pt x="166959" y="69555"/>
                </a:lnTo>
                <a:lnTo>
                  <a:pt x="175514" y="68986"/>
                </a:lnTo>
                <a:lnTo>
                  <a:pt x="214729" y="68986"/>
                </a:lnTo>
                <a:lnTo>
                  <a:pt x="214723" y="66256"/>
                </a:lnTo>
                <a:lnTo>
                  <a:pt x="208772" y="56402"/>
                </a:lnTo>
                <a:lnTo>
                  <a:pt x="197272" y="50999"/>
                </a:lnTo>
                <a:lnTo>
                  <a:pt x="180594" y="49352"/>
                </a:lnTo>
                <a:close/>
              </a:path>
              <a:path w="900429" h="163829">
                <a:moveTo>
                  <a:pt x="654182" y="153035"/>
                </a:moveTo>
                <a:lnTo>
                  <a:pt x="625983" y="153035"/>
                </a:lnTo>
                <a:lnTo>
                  <a:pt x="626658" y="155931"/>
                </a:lnTo>
                <a:lnTo>
                  <a:pt x="627084" y="157475"/>
                </a:lnTo>
                <a:lnTo>
                  <a:pt x="630427" y="160769"/>
                </a:lnTo>
                <a:lnTo>
                  <a:pt x="634746" y="161785"/>
                </a:lnTo>
                <a:lnTo>
                  <a:pt x="640715" y="163004"/>
                </a:lnTo>
                <a:lnTo>
                  <a:pt x="650875" y="161785"/>
                </a:lnTo>
                <a:lnTo>
                  <a:pt x="654050" y="159372"/>
                </a:lnTo>
                <a:lnTo>
                  <a:pt x="654083" y="154573"/>
                </a:lnTo>
                <a:lnTo>
                  <a:pt x="654182" y="153035"/>
                </a:lnTo>
                <a:close/>
              </a:path>
              <a:path w="900429" h="163829">
                <a:moveTo>
                  <a:pt x="612946" y="160769"/>
                </a:moveTo>
                <a:lnTo>
                  <a:pt x="586704" y="160769"/>
                </a:lnTo>
                <a:lnTo>
                  <a:pt x="599186" y="162661"/>
                </a:lnTo>
                <a:lnTo>
                  <a:pt x="606534" y="162364"/>
                </a:lnTo>
                <a:lnTo>
                  <a:pt x="612946" y="160769"/>
                </a:lnTo>
                <a:close/>
              </a:path>
              <a:path w="900429" h="163829">
                <a:moveTo>
                  <a:pt x="665594" y="68948"/>
                </a:moveTo>
                <a:lnTo>
                  <a:pt x="637921" y="68948"/>
                </a:lnTo>
                <a:lnTo>
                  <a:pt x="638175" y="74790"/>
                </a:lnTo>
                <a:lnTo>
                  <a:pt x="637032" y="81038"/>
                </a:lnTo>
                <a:lnTo>
                  <a:pt x="634746" y="95135"/>
                </a:lnTo>
                <a:lnTo>
                  <a:pt x="607681" y="96336"/>
                </a:lnTo>
                <a:lnTo>
                  <a:pt x="587771" y="102007"/>
                </a:lnTo>
                <a:lnTo>
                  <a:pt x="574649" y="112939"/>
                </a:lnTo>
                <a:lnTo>
                  <a:pt x="567944" y="129921"/>
                </a:lnTo>
                <a:lnTo>
                  <a:pt x="568557" y="144353"/>
                </a:lnTo>
                <a:lnTo>
                  <a:pt x="575135" y="154573"/>
                </a:lnTo>
                <a:lnTo>
                  <a:pt x="586137" y="160769"/>
                </a:lnTo>
                <a:lnTo>
                  <a:pt x="613252" y="160769"/>
                </a:lnTo>
                <a:lnTo>
                  <a:pt x="620135" y="157475"/>
                </a:lnTo>
                <a:lnTo>
                  <a:pt x="625983" y="153035"/>
                </a:lnTo>
                <a:lnTo>
                  <a:pt x="654182" y="153035"/>
                </a:lnTo>
                <a:lnTo>
                  <a:pt x="654383" y="149923"/>
                </a:lnTo>
                <a:lnTo>
                  <a:pt x="654889" y="145643"/>
                </a:lnTo>
                <a:lnTo>
                  <a:pt x="596900" y="145643"/>
                </a:lnTo>
                <a:lnTo>
                  <a:pt x="592836" y="138341"/>
                </a:lnTo>
                <a:lnTo>
                  <a:pt x="594642" y="129270"/>
                </a:lnTo>
                <a:lnTo>
                  <a:pt x="594741" y="128778"/>
                </a:lnTo>
                <a:lnTo>
                  <a:pt x="598126" y="120363"/>
                </a:lnTo>
                <a:lnTo>
                  <a:pt x="604964" y="114542"/>
                </a:lnTo>
                <a:lnTo>
                  <a:pt x="615993" y="111163"/>
                </a:lnTo>
                <a:lnTo>
                  <a:pt x="631951" y="110070"/>
                </a:lnTo>
                <a:lnTo>
                  <a:pt x="660603" y="110070"/>
                </a:lnTo>
                <a:lnTo>
                  <a:pt x="665607" y="81216"/>
                </a:lnTo>
                <a:lnTo>
                  <a:pt x="665594" y="68948"/>
                </a:lnTo>
                <a:close/>
              </a:path>
              <a:path w="900429" h="163829">
                <a:moveTo>
                  <a:pt x="660603" y="110070"/>
                </a:moveTo>
                <a:lnTo>
                  <a:pt x="631951" y="110070"/>
                </a:lnTo>
                <a:lnTo>
                  <a:pt x="628481" y="128778"/>
                </a:lnTo>
                <a:lnTo>
                  <a:pt x="628390" y="129270"/>
                </a:lnTo>
                <a:lnTo>
                  <a:pt x="623839" y="139982"/>
                </a:lnTo>
                <a:lnTo>
                  <a:pt x="617218" y="144632"/>
                </a:lnTo>
                <a:lnTo>
                  <a:pt x="607441" y="145643"/>
                </a:lnTo>
                <a:lnTo>
                  <a:pt x="654889" y="145643"/>
                </a:lnTo>
                <a:lnTo>
                  <a:pt x="655460" y="140819"/>
                </a:lnTo>
                <a:lnTo>
                  <a:pt x="657189" y="129921"/>
                </a:lnTo>
                <a:lnTo>
                  <a:pt x="660603" y="110070"/>
                </a:lnTo>
                <a:close/>
              </a:path>
              <a:path w="900429" h="163829">
                <a:moveTo>
                  <a:pt x="631444" y="49326"/>
                </a:moveTo>
                <a:lnTo>
                  <a:pt x="610852" y="51690"/>
                </a:lnTo>
                <a:lnTo>
                  <a:pt x="596630" y="56889"/>
                </a:lnTo>
                <a:lnTo>
                  <a:pt x="588385" y="62089"/>
                </a:lnTo>
                <a:lnTo>
                  <a:pt x="585724" y="64452"/>
                </a:lnTo>
                <a:lnTo>
                  <a:pt x="595502" y="81038"/>
                </a:lnTo>
                <a:lnTo>
                  <a:pt x="602200" y="75663"/>
                </a:lnTo>
                <a:lnTo>
                  <a:pt x="609742" y="71793"/>
                </a:lnTo>
                <a:lnTo>
                  <a:pt x="617880" y="69522"/>
                </a:lnTo>
                <a:lnTo>
                  <a:pt x="626364" y="68948"/>
                </a:lnTo>
                <a:lnTo>
                  <a:pt x="665594" y="68948"/>
                </a:lnTo>
                <a:lnTo>
                  <a:pt x="665591" y="66225"/>
                </a:lnTo>
                <a:lnTo>
                  <a:pt x="659669" y="56375"/>
                </a:lnTo>
                <a:lnTo>
                  <a:pt x="648176" y="50973"/>
                </a:lnTo>
                <a:lnTo>
                  <a:pt x="631444" y="49326"/>
                </a:lnTo>
                <a:close/>
              </a:path>
              <a:path w="900429" h="163829">
                <a:moveTo>
                  <a:pt x="300847" y="154051"/>
                </a:moveTo>
                <a:lnTo>
                  <a:pt x="251078" y="154051"/>
                </a:lnTo>
                <a:lnTo>
                  <a:pt x="256032" y="162661"/>
                </a:lnTo>
                <a:lnTo>
                  <a:pt x="271907" y="162661"/>
                </a:lnTo>
                <a:lnTo>
                  <a:pt x="294630" y="158326"/>
                </a:lnTo>
                <a:lnTo>
                  <a:pt x="300847" y="154051"/>
                </a:lnTo>
                <a:close/>
              </a:path>
              <a:path w="900429" h="163829">
                <a:moveTo>
                  <a:pt x="278002" y="0"/>
                </a:moveTo>
                <a:lnTo>
                  <a:pt x="249682" y="0"/>
                </a:lnTo>
                <a:lnTo>
                  <a:pt x="221742" y="160705"/>
                </a:lnTo>
                <a:lnTo>
                  <a:pt x="243077" y="160705"/>
                </a:lnTo>
                <a:lnTo>
                  <a:pt x="246125" y="154051"/>
                </a:lnTo>
                <a:lnTo>
                  <a:pt x="300847" y="154051"/>
                </a:lnTo>
                <a:lnTo>
                  <a:pt x="311959" y="146410"/>
                </a:lnTo>
                <a:lnTo>
                  <a:pt x="314499" y="142621"/>
                </a:lnTo>
                <a:lnTo>
                  <a:pt x="259588" y="142621"/>
                </a:lnTo>
                <a:lnTo>
                  <a:pt x="254126" y="135890"/>
                </a:lnTo>
                <a:lnTo>
                  <a:pt x="255905" y="125450"/>
                </a:lnTo>
                <a:lnTo>
                  <a:pt x="261239" y="92303"/>
                </a:lnTo>
                <a:lnTo>
                  <a:pt x="263749" y="83706"/>
                </a:lnTo>
                <a:lnTo>
                  <a:pt x="268271" y="76755"/>
                </a:lnTo>
                <a:lnTo>
                  <a:pt x="274865" y="72104"/>
                </a:lnTo>
                <a:lnTo>
                  <a:pt x="283480" y="70383"/>
                </a:lnTo>
                <a:lnTo>
                  <a:pt x="326788" y="70383"/>
                </a:lnTo>
                <a:lnTo>
                  <a:pt x="323913" y="63299"/>
                </a:lnTo>
                <a:lnTo>
                  <a:pt x="312151" y="53822"/>
                </a:lnTo>
                <a:lnTo>
                  <a:pt x="268605" y="53822"/>
                </a:lnTo>
                <a:lnTo>
                  <a:pt x="278002" y="0"/>
                </a:lnTo>
                <a:close/>
              </a:path>
              <a:path w="900429" h="163829">
                <a:moveTo>
                  <a:pt x="326788" y="70383"/>
                </a:moveTo>
                <a:lnTo>
                  <a:pt x="283718" y="70383"/>
                </a:lnTo>
                <a:lnTo>
                  <a:pt x="293006" y="72310"/>
                </a:lnTo>
                <a:lnTo>
                  <a:pt x="299069" y="78436"/>
                </a:lnTo>
                <a:lnTo>
                  <a:pt x="301773" y="89280"/>
                </a:lnTo>
                <a:lnTo>
                  <a:pt x="300990" y="105359"/>
                </a:lnTo>
                <a:lnTo>
                  <a:pt x="296689" y="122030"/>
                </a:lnTo>
                <a:lnTo>
                  <a:pt x="289544" y="133634"/>
                </a:lnTo>
                <a:lnTo>
                  <a:pt x="280183" y="140415"/>
                </a:lnTo>
                <a:lnTo>
                  <a:pt x="269240" y="142621"/>
                </a:lnTo>
                <a:lnTo>
                  <a:pt x="314499" y="142621"/>
                </a:lnTo>
                <a:lnTo>
                  <a:pt x="323931" y="128548"/>
                </a:lnTo>
                <a:lnTo>
                  <a:pt x="330581" y="106375"/>
                </a:lnTo>
                <a:lnTo>
                  <a:pt x="330871" y="92303"/>
                </a:lnTo>
                <a:lnTo>
                  <a:pt x="330934" y="89280"/>
                </a:lnTo>
                <a:lnTo>
                  <a:pt x="331049" y="83706"/>
                </a:lnTo>
                <a:lnTo>
                  <a:pt x="331104" y="81019"/>
                </a:lnTo>
                <a:lnTo>
                  <a:pt x="326788" y="70383"/>
                </a:lnTo>
                <a:close/>
              </a:path>
              <a:path w="900429" h="163829">
                <a:moveTo>
                  <a:pt x="294386" y="49504"/>
                </a:moveTo>
                <a:lnTo>
                  <a:pt x="286482" y="49716"/>
                </a:lnTo>
                <a:lnTo>
                  <a:pt x="279638" y="50430"/>
                </a:lnTo>
                <a:lnTo>
                  <a:pt x="273722" y="51760"/>
                </a:lnTo>
                <a:lnTo>
                  <a:pt x="268605" y="53822"/>
                </a:lnTo>
                <a:lnTo>
                  <a:pt x="312151" y="53822"/>
                </a:lnTo>
                <a:lnTo>
                  <a:pt x="311007" y="52900"/>
                </a:lnTo>
                <a:lnTo>
                  <a:pt x="294386" y="49504"/>
                </a:lnTo>
                <a:close/>
              </a:path>
              <a:path w="900429" h="163829">
                <a:moveTo>
                  <a:pt x="409067" y="48882"/>
                </a:moveTo>
                <a:lnTo>
                  <a:pt x="380791" y="53478"/>
                </a:lnTo>
                <a:lnTo>
                  <a:pt x="360981" y="66657"/>
                </a:lnTo>
                <a:lnTo>
                  <a:pt x="348577" y="87506"/>
                </a:lnTo>
                <a:lnTo>
                  <a:pt x="342519" y="115112"/>
                </a:lnTo>
                <a:lnTo>
                  <a:pt x="343801" y="133340"/>
                </a:lnTo>
                <a:lnTo>
                  <a:pt x="343828" y="133724"/>
                </a:lnTo>
                <a:lnTo>
                  <a:pt x="351472" y="149051"/>
                </a:lnTo>
                <a:lnTo>
                  <a:pt x="364826" y="159471"/>
                </a:lnTo>
                <a:lnTo>
                  <a:pt x="382905" y="163283"/>
                </a:lnTo>
                <a:lnTo>
                  <a:pt x="409622" y="159471"/>
                </a:lnTo>
                <a:lnTo>
                  <a:pt x="428434" y="147880"/>
                </a:lnTo>
                <a:lnTo>
                  <a:pt x="431312" y="143306"/>
                </a:lnTo>
                <a:lnTo>
                  <a:pt x="387985" y="143306"/>
                </a:lnTo>
                <a:lnTo>
                  <a:pt x="378652" y="140637"/>
                </a:lnTo>
                <a:lnTo>
                  <a:pt x="373237" y="133340"/>
                </a:lnTo>
                <a:lnTo>
                  <a:pt x="371322" y="122486"/>
                </a:lnTo>
                <a:lnTo>
                  <a:pt x="372491" y="109143"/>
                </a:lnTo>
                <a:lnTo>
                  <a:pt x="377757" y="89764"/>
                </a:lnTo>
                <a:lnTo>
                  <a:pt x="385000" y="77481"/>
                </a:lnTo>
                <a:lnTo>
                  <a:pt x="393672" y="71033"/>
                </a:lnTo>
                <a:lnTo>
                  <a:pt x="403225" y="69164"/>
                </a:lnTo>
                <a:lnTo>
                  <a:pt x="444013" y="69164"/>
                </a:lnTo>
                <a:lnTo>
                  <a:pt x="442372" y="64647"/>
                </a:lnTo>
                <a:lnTo>
                  <a:pt x="429482" y="53183"/>
                </a:lnTo>
                <a:lnTo>
                  <a:pt x="409067" y="48882"/>
                </a:lnTo>
                <a:close/>
              </a:path>
              <a:path w="900429" h="163829">
                <a:moveTo>
                  <a:pt x="444013" y="69164"/>
                </a:moveTo>
                <a:lnTo>
                  <a:pt x="403225" y="69164"/>
                </a:lnTo>
                <a:lnTo>
                  <a:pt x="414087" y="72771"/>
                </a:lnTo>
                <a:lnTo>
                  <a:pt x="418877" y="81557"/>
                </a:lnTo>
                <a:lnTo>
                  <a:pt x="412684" y="122238"/>
                </a:lnTo>
                <a:lnTo>
                  <a:pt x="387985" y="143306"/>
                </a:lnTo>
                <a:lnTo>
                  <a:pt x="431312" y="143306"/>
                </a:lnTo>
                <a:lnTo>
                  <a:pt x="440769" y="128281"/>
                </a:lnTo>
                <a:lnTo>
                  <a:pt x="448056" y="100444"/>
                </a:lnTo>
                <a:lnTo>
                  <a:pt x="448180" y="92465"/>
                </a:lnTo>
                <a:lnTo>
                  <a:pt x="448257" y="87506"/>
                </a:lnTo>
                <a:lnTo>
                  <a:pt x="448357" y="81120"/>
                </a:lnTo>
                <a:lnTo>
                  <a:pt x="444013" y="69164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1308353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31000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1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‹#›</a:t>
            </a:fld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1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‹#›</a:t>
            </a:fld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1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‹#›</a:t>
            </a:fld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766557" y="6388620"/>
            <a:ext cx="900430" cy="163830"/>
          </a:xfrm>
          <a:custGeom>
            <a:avLst/>
            <a:gdLst/>
            <a:ahLst/>
            <a:cxnLst/>
            <a:rect l="l" t="t" r="r" b="b"/>
            <a:pathLst>
              <a:path w="900429" h="163829">
                <a:moveTo>
                  <a:pt x="532622" y="154051"/>
                </a:moveTo>
                <a:lnTo>
                  <a:pt x="482726" y="154051"/>
                </a:lnTo>
                <a:lnTo>
                  <a:pt x="487680" y="162661"/>
                </a:lnTo>
                <a:lnTo>
                  <a:pt x="503682" y="162661"/>
                </a:lnTo>
                <a:lnTo>
                  <a:pt x="526405" y="158326"/>
                </a:lnTo>
                <a:lnTo>
                  <a:pt x="532622" y="154051"/>
                </a:lnTo>
                <a:close/>
              </a:path>
              <a:path w="900429" h="163829">
                <a:moveTo>
                  <a:pt x="509650" y="0"/>
                </a:moveTo>
                <a:lnTo>
                  <a:pt x="481457" y="0"/>
                </a:lnTo>
                <a:lnTo>
                  <a:pt x="453517" y="160705"/>
                </a:lnTo>
                <a:lnTo>
                  <a:pt x="474725" y="160705"/>
                </a:lnTo>
                <a:lnTo>
                  <a:pt x="477900" y="154051"/>
                </a:lnTo>
                <a:lnTo>
                  <a:pt x="532622" y="154051"/>
                </a:lnTo>
                <a:lnTo>
                  <a:pt x="543734" y="146410"/>
                </a:lnTo>
                <a:lnTo>
                  <a:pt x="546274" y="142621"/>
                </a:lnTo>
                <a:lnTo>
                  <a:pt x="491363" y="142621"/>
                </a:lnTo>
                <a:lnTo>
                  <a:pt x="485901" y="135890"/>
                </a:lnTo>
                <a:lnTo>
                  <a:pt x="492760" y="92303"/>
                </a:lnTo>
                <a:lnTo>
                  <a:pt x="515239" y="70408"/>
                </a:lnTo>
                <a:lnTo>
                  <a:pt x="558609" y="70408"/>
                </a:lnTo>
                <a:lnTo>
                  <a:pt x="555736" y="63299"/>
                </a:lnTo>
                <a:lnTo>
                  <a:pt x="543979" y="53822"/>
                </a:lnTo>
                <a:lnTo>
                  <a:pt x="500380" y="53822"/>
                </a:lnTo>
                <a:lnTo>
                  <a:pt x="509650" y="0"/>
                </a:lnTo>
                <a:close/>
              </a:path>
              <a:path w="900429" h="163829">
                <a:moveTo>
                  <a:pt x="558609" y="70408"/>
                </a:moveTo>
                <a:lnTo>
                  <a:pt x="515239" y="70408"/>
                </a:lnTo>
                <a:lnTo>
                  <a:pt x="524652" y="72330"/>
                </a:lnTo>
                <a:lnTo>
                  <a:pt x="530828" y="78463"/>
                </a:lnTo>
                <a:lnTo>
                  <a:pt x="533527" y="89307"/>
                </a:lnTo>
                <a:lnTo>
                  <a:pt x="532511" y="105359"/>
                </a:lnTo>
                <a:lnTo>
                  <a:pt x="528107" y="121489"/>
                </a:lnTo>
                <a:lnTo>
                  <a:pt x="521001" y="133153"/>
                </a:lnTo>
                <a:lnTo>
                  <a:pt x="511776" y="140234"/>
                </a:lnTo>
                <a:lnTo>
                  <a:pt x="501015" y="142621"/>
                </a:lnTo>
                <a:lnTo>
                  <a:pt x="546274" y="142621"/>
                </a:lnTo>
                <a:lnTo>
                  <a:pt x="555706" y="128548"/>
                </a:lnTo>
                <a:lnTo>
                  <a:pt x="562356" y="106375"/>
                </a:lnTo>
                <a:lnTo>
                  <a:pt x="562656" y="92303"/>
                </a:lnTo>
                <a:lnTo>
                  <a:pt x="562720" y="89307"/>
                </a:lnTo>
                <a:lnTo>
                  <a:pt x="562840" y="83706"/>
                </a:lnTo>
                <a:lnTo>
                  <a:pt x="562897" y="81019"/>
                </a:lnTo>
                <a:lnTo>
                  <a:pt x="558609" y="70408"/>
                </a:lnTo>
                <a:close/>
              </a:path>
              <a:path w="900429" h="163829">
                <a:moveTo>
                  <a:pt x="526161" y="49504"/>
                </a:moveTo>
                <a:lnTo>
                  <a:pt x="518221" y="49716"/>
                </a:lnTo>
                <a:lnTo>
                  <a:pt x="511317" y="50430"/>
                </a:lnTo>
                <a:lnTo>
                  <a:pt x="505390" y="51760"/>
                </a:lnTo>
                <a:lnTo>
                  <a:pt x="500380" y="53822"/>
                </a:lnTo>
                <a:lnTo>
                  <a:pt x="543979" y="53822"/>
                </a:lnTo>
                <a:lnTo>
                  <a:pt x="542835" y="52900"/>
                </a:lnTo>
                <a:lnTo>
                  <a:pt x="526161" y="49504"/>
                </a:lnTo>
                <a:close/>
              </a:path>
              <a:path w="900429" h="163829">
                <a:moveTo>
                  <a:pt x="715645" y="51739"/>
                </a:moveTo>
                <a:lnTo>
                  <a:pt x="689610" y="51739"/>
                </a:lnTo>
                <a:lnTo>
                  <a:pt x="687824" y="69407"/>
                </a:lnTo>
                <a:lnTo>
                  <a:pt x="687702" y="70609"/>
                </a:lnTo>
                <a:lnTo>
                  <a:pt x="687577" y="71843"/>
                </a:lnTo>
                <a:lnTo>
                  <a:pt x="672465" y="160515"/>
                </a:lnTo>
                <a:lnTo>
                  <a:pt x="701040" y="160515"/>
                </a:lnTo>
                <a:lnTo>
                  <a:pt x="710311" y="102933"/>
                </a:lnTo>
                <a:lnTo>
                  <a:pt x="714509" y="89090"/>
                </a:lnTo>
                <a:lnTo>
                  <a:pt x="721613" y="77989"/>
                </a:lnTo>
                <a:lnTo>
                  <a:pt x="730527" y="70609"/>
                </a:lnTo>
                <a:lnTo>
                  <a:pt x="740156" y="67932"/>
                </a:lnTo>
                <a:lnTo>
                  <a:pt x="780692" y="67932"/>
                </a:lnTo>
                <a:lnTo>
                  <a:pt x="779612" y="65316"/>
                </a:lnTo>
                <a:lnTo>
                  <a:pt x="715010" y="65316"/>
                </a:lnTo>
                <a:lnTo>
                  <a:pt x="715645" y="51739"/>
                </a:lnTo>
                <a:close/>
              </a:path>
              <a:path w="900429" h="163829">
                <a:moveTo>
                  <a:pt x="780692" y="67932"/>
                </a:moveTo>
                <a:lnTo>
                  <a:pt x="740156" y="67932"/>
                </a:lnTo>
                <a:lnTo>
                  <a:pt x="748397" y="69407"/>
                </a:lnTo>
                <a:lnTo>
                  <a:pt x="752363" y="73588"/>
                </a:lnTo>
                <a:lnTo>
                  <a:pt x="753211" y="80110"/>
                </a:lnTo>
                <a:lnTo>
                  <a:pt x="752094" y="88607"/>
                </a:lnTo>
                <a:lnTo>
                  <a:pt x="739648" y="160515"/>
                </a:lnTo>
                <a:lnTo>
                  <a:pt x="768096" y="160515"/>
                </a:lnTo>
                <a:lnTo>
                  <a:pt x="780669" y="85471"/>
                </a:lnTo>
                <a:lnTo>
                  <a:pt x="781187" y="73588"/>
                </a:lnTo>
                <a:lnTo>
                  <a:pt x="781301" y="69407"/>
                </a:lnTo>
                <a:lnTo>
                  <a:pt x="780692" y="67932"/>
                </a:lnTo>
                <a:close/>
              </a:path>
              <a:path w="900429" h="163829">
                <a:moveTo>
                  <a:pt x="749681" y="49288"/>
                </a:moveTo>
                <a:lnTo>
                  <a:pt x="737048" y="50753"/>
                </a:lnTo>
                <a:lnTo>
                  <a:pt x="727773" y="54530"/>
                </a:lnTo>
                <a:lnTo>
                  <a:pt x="720784" y="59693"/>
                </a:lnTo>
                <a:lnTo>
                  <a:pt x="715010" y="65316"/>
                </a:lnTo>
                <a:lnTo>
                  <a:pt x="779612" y="65316"/>
                </a:lnTo>
                <a:lnTo>
                  <a:pt x="776700" y="58259"/>
                </a:lnTo>
                <a:lnTo>
                  <a:pt x="766274" y="51522"/>
                </a:lnTo>
                <a:lnTo>
                  <a:pt x="749681" y="49288"/>
                </a:lnTo>
                <a:close/>
              </a:path>
              <a:path w="900429" h="163829">
                <a:moveTo>
                  <a:pt x="843152" y="63"/>
                </a:moveTo>
                <a:lnTo>
                  <a:pt x="815213" y="63"/>
                </a:lnTo>
                <a:lnTo>
                  <a:pt x="787273" y="160667"/>
                </a:lnTo>
                <a:lnTo>
                  <a:pt x="815467" y="160667"/>
                </a:lnTo>
                <a:lnTo>
                  <a:pt x="818261" y="144614"/>
                </a:lnTo>
                <a:lnTo>
                  <a:pt x="823858" y="110144"/>
                </a:lnTo>
                <a:lnTo>
                  <a:pt x="823976" y="109423"/>
                </a:lnTo>
                <a:lnTo>
                  <a:pt x="871131" y="109423"/>
                </a:lnTo>
                <a:lnTo>
                  <a:pt x="866901" y="103128"/>
                </a:lnTo>
                <a:lnTo>
                  <a:pt x="861103" y="98244"/>
                </a:lnTo>
                <a:lnTo>
                  <a:pt x="853567" y="95440"/>
                </a:lnTo>
                <a:lnTo>
                  <a:pt x="858921" y="90131"/>
                </a:lnTo>
                <a:lnTo>
                  <a:pt x="827786" y="90131"/>
                </a:lnTo>
                <a:lnTo>
                  <a:pt x="843152" y="63"/>
                </a:lnTo>
                <a:close/>
              </a:path>
              <a:path w="900429" h="163829">
                <a:moveTo>
                  <a:pt x="871131" y="109423"/>
                </a:moveTo>
                <a:lnTo>
                  <a:pt x="823976" y="109423"/>
                </a:lnTo>
                <a:lnTo>
                  <a:pt x="834050" y="110144"/>
                </a:lnTo>
                <a:lnTo>
                  <a:pt x="842089" y="113955"/>
                </a:lnTo>
                <a:lnTo>
                  <a:pt x="848532" y="123326"/>
                </a:lnTo>
                <a:lnTo>
                  <a:pt x="853821" y="140728"/>
                </a:lnTo>
                <a:lnTo>
                  <a:pt x="858393" y="160667"/>
                </a:lnTo>
                <a:lnTo>
                  <a:pt x="887222" y="160667"/>
                </a:lnTo>
                <a:lnTo>
                  <a:pt x="875284" y="118427"/>
                </a:lnTo>
                <a:lnTo>
                  <a:pt x="871564" y="110144"/>
                </a:lnTo>
                <a:lnTo>
                  <a:pt x="871462" y="109915"/>
                </a:lnTo>
                <a:lnTo>
                  <a:pt x="871131" y="109423"/>
                </a:lnTo>
                <a:close/>
              </a:path>
              <a:path w="900429" h="163829">
                <a:moveTo>
                  <a:pt x="899922" y="49479"/>
                </a:moveTo>
                <a:lnTo>
                  <a:pt x="866648" y="49479"/>
                </a:lnTo>
                <a:lnTo>
                  <a:pt x="828294" y="90131"/>
                </a:lnTo>
                <a:lnTo>
                  <a:pt x="858921" y="90131"/>
                </a:lnTo>
                <a:lnTo>
                  <a:pt x="899922" y="49479"/>
                </a:lnTo>
                <a:close/>
              </a:path>
              <a:path w="900429" h="163829">
                <a:moveTo>
                  <a:pt x="90721" y="97904"/>
                </a:moveTo>
                <a:lnTo>
                  <a:pt x="39624" y="97904"/>
                </a:lnTo>
                <a:lnTo>
                  <a:pt x="55395" y="98958"/>
                </a:lnTo>
                <a:lnTo>
                  <a:pt x="64833" y="104274"/>
                </a:lnTo>
                <a:lnTo>
                  <a:pt x="70270" y="115451"/>
                </a:lnTo>
                <a:lnTo>
                  <a:pt x="74041" y="134086"/>
                </a:lnTo>
                <a:lnTo>
                  <a:pt x="78464" y="160667"/>
                </a:lnTo>
                <a:lnTo>
                  <a:pt x="78486" y="160794"/>
                </a:lnTo>
                <a:lnTo>
                  <a:pt x="107950" y="160794"/>
                </a:lnTo>
                <a:lnTo>
                  <a:pt x="105566" y="148880"/>
                </a:lnTo>
                <a:lnTo>
                  <a:pt x="101467" y="126847"/>
                </a:lnTo>
                <a:lnTo>
                  <a:pt x="99441" y="117119"/>
                </a:lnTo>
                <a:lnTo>
                  <a:pt x="96678" y="108022"/>
                </a:lnTo>
                <a:lnTo>
                  <a:pt x="92773" y="100204"/>
                </a:lnTo>
                <a:lnTo>
                  <a:pt x="90721" y="97904"/>
                </a:lnTo>
                <a:close/>
              </a:path>
              <a:path w="900429" h="163829">
                <a:moveTo>
                  <a:pt x="70739" y="4038"/>
                </a:moveTo>
                <a:lnTo>
                  <a:pt x="27305" y="4038"/>
                </a:lnTo>
                <a:lnTo>
                  <a:pt x="0" y="160667"/>
                </a:lnTo>
                <a:lnTo>
                  <a:pt x="28321" y="160667"/>
                </a:lnTo>
                <a:lnTo>
                  <a:pt x="39624" y="97904"/>
                </a:lnTo>
                <a:lnTo>
                  <a:pt x="90721" y="97904"/>
                </a:lnTo>
                <a:lnTo>
                  <a:pt x="87153" y="93903"/>
                </a:lnTo>
                <a:lnTo>
                  <a:pt x="79248" y="89357"/>
                </a:lnTo>
                <a:lnTo>
                  <a:pt x="80518" y="88925"/>
                </a:lnTo>
                <a:lnTo>
                  <a:pt x="92106" y="84625"/>
                </a:lnTo>
                <a:lnTo>
                  <a:pt x="101981" y="77547"/>
                </a:lnTo>
                <a:lnTo>
                  <a:pt x="103797" y="75323"/>
                </a:lnTo>
                <a:lnTo>
                  <a:pt x="42925" y="75323"/>
                </a:lnTo>
                <a:lnTo>
                  <a:pt x="51689" y="25869"/>
                </a:lnTo>
                <a:lnTo>
                  <a:pt x="112346" y="25869"/>
                </a:lnTo>
                <a:lnTo>
                  <a:pt x="109712" y="19097"/>
                </a:lnTo>
                <a:lnTo>
                  <a:pt x="94660" y="7931"/>
                </a:lnTo>
                <a:lnTo>
                  <a:pt x="70739" y="4038"/>
                </a:lnTo>
                <a:close/>
              </a:path>
              <a:path w="900429" h="163829">
                <a:moveTo>
                  <a:pt x="112346" y="25869"/>
                </a:moveTo>
                <a:lnTo>
                  <a:pt x="66928" y="25869"/>
                </a:lnTo>
                <a:lnTo>
                  <a:pt x="78003" y="27899"/>
                </a:lnTo>
                <a:lnTo>
                  <a:pt x="84375" y="33494"/>
                </a:lnTo>
                <a:lnTo>
                  <a:pt x="86913" y="41716"/>
                </a:lnTo>
                <a:lnTo>
                  <a:pt x="86485" y="51650"/>
                </a:lnTo>
                <a:lnTo>
                  <a:pt x="86233" y="51650"/>
                </a:lnTo>
                <a:lnTo>
                  <a:pt x="82942" y="61221"/>
                </a:lnTo>
                <a:lnTo>
                  <a:pt x="77057" y="68707"/>
                </a:lnTo>
                <a:lnTo>
                  <a:pt x="69123" y="73582"/>
                </a:lnTo>
                <a:lnTo>
                  <a:pt x="59690" y="75323"/>
                </a:lnTo>
                <a:lnTo>
                  <a:pt x="103797" y="75323"/>
                </a:lnTo>
                <a:lnTo>
                  <a:pt x="109664" y="68138"/>
                </a:lnTo>
                <a:lnTo>
                  <a:pt x="114681" y="56845"/>
                </a:lnTo>
                <a:lnTo>
                  <a:pt x="116262" y="35935"/>
                </a:lnTo>
                <a:lnTo>
                  <a:pt x="112346" y="25869"/>
                </a:lnTo>
                <a:close/>
              </a:path>
              <a:path w="900429" h="163829">
                <a:moveTo>
                  <a:pt x="203265" y="153060"/>
                </a:moveTo>
                <a:lnTo>
                  <a:pt x="175133" y="153060"/>
                </a:lnTo>
                <a:lnTo>
                  <a:pt x="175808" y="155958"/>
                </a:lnTo>
                <a:lnTo>
                  <a:pt x="176235" y="157502"/>
                </a:lnTo>
                <a:lnTo>
                  <a:pt x="179577" y="160807"/>
                </a:lnTo>
                <a:lnTo>
                  <a:pt x="183896" y="161823"/>
                </a:lnTo>
                <a:lnTo>
                  <a:pt x="189865" y="163029"/>
                </a:lnTo>
                <a:lnTo>
                  <a:pt x="200025" y="161823"/>
                </a:lnTo>
                <a:lnTo>
                  <a:pt x="203073" y="159397"/>
                </a:lnTo>
                <a:lnTo>
                  <a:pt x="203164" y="154600"/>
                </a:lnTo>
                <a:lnTo>
                  <a:pt x="203265" y="153060"/>
                </a:lnTo>
                <a:close/>
              </a:path>
              <a:path w="900429" h="163829">
                <a:moveTo>
                  <a:pt x="214729" y="68986"/>
                </a:moveTo>
                <a:lnTo>
                  <a:pt x="186944" y="68986"/>
                </a:lnTo>
                <a:lnTo>
                  <a:pt x="187198" y="74828"/>
                </a:lnTo>
                <a:lnTo>
                  <a:pt x="183896" y="95161"/>
                </a:lnTo>
                <a:lnTo>
                  <a:pt x="156759" y="96369"/>
                </a:lnTo>
                <a:lnTo>
                  <a:pt x="136826" y="102044"/>
                </a:lnTo>
                <a:lnTo>
                  <a:pt x="123727" y="112977"/>
                </a:lnTo>
                <a:lnTo>
                  <a:pt x="117094" y="129959"/>
                </a:lnTo>
                <a:lnTo>
                  <a:pt x="117689" y="144384"/>
                </a:lnTo>
                <a:lnTo>
                  <a:pt x="124237" y="154600"/>
                </a:lnTo>
                <a:lnTo>
                  <a:pt x="135024" y="160677"/>
                </a:lnTo>
                <a:lnTo>
                  <a:pt x="148336" y="162687"/>
                </a:lnTo>
                <a:lnTo>
                  <a:pt x="155630" y="162395"/>
                </a:lnTo>
                <a:lnTo>
                  <a:pt x="162540" y="160677"/>
                </a:lnTo>
                <a:lnTo>
                  <a:pt x="165293" y="159397"/>
                </a:lnTo>
                <a:lnTo>
                  <a:pt x="169267" y="157502"/>
                </a:lnTo>
                <a:lnTo>
                  <a:pt x="175133" y="153060"/>
                </a:lnTo>
                <a:lnTo>
                  <a:pt x="203265" y="153060"/>
                </a:lnTo>
                <a:lnTo>
                  <a:pt x="203469" y="149953"/>
                </a:lnTo>
                <a:lnTo>
                  <a:pt x="203983" y="145643"/>
                </a:lnTo>
                <a:lnTo>
                  <a:pt x="146050" y="145643"/>
                </a:lnTo>
                <a:lnTo>
                  <a:pt x="142113" y="138341"/>
                </a:lnTo>
                <a:lnTo>
                  <a:pt x="143799" y="129270"/>
                </a:lnTo>
                <a:lnTo>
                  <a:pt x="143891" y="128778"/>
                </a:lnTo>
                <a:lnTo>
                  <a:pt x="147276" y="120363"/>
                </a:lnTo>
                <a:lnTo>
                  <a:pt x="154114" y="114542"/>
                </a:lnTo>
                <a:lnTo>
                  <a:pt x="165143" y="111163"/>
                </a:lnTo>
                <a:lnTo>
                  <a:pt x="181101" y="110070"/>
                </a:lnTo>
                <a:lnTo>
                  <a:pt x="209759" y="110070"/>
                </a:lnTo>
                <a:lnTo>
                  <a:pt x="214757" y="81254"/>
                </a:lnTo>
                <a:lnTo>
                  <a:pt x="214729" y="68986"/>
                </a:lnTo>
                <a:close/>
              </a:path>
              <a:path w="900429" h="163829">
                <a:moveTo>
                  <a:pt x="209759" y="110070"/>
                </a:moveTo>
                <a:lnTo>
                  <a:pt x="181101" y="110070"/>
                </a:lnTo>
                <a:lnTo>
                  <a:pt x="177753" y="128117"/>
                </a:lnTo>
                <a:lnTo>
                  <a:pt x="177631" y="128778"/>
                </a:lnTo>
                <a:lnTo>
                  <a:pt x="177540" y="129270"/>
                </a:lnTo>
                <a:lnTo>
                  <a:pt x="172989" y="139982"/>
                </a:lnTo>
                <a:lnTo>
                  <a:pt x="166368" y="144632"/>
                </a:lnTo>
                <a:lnTo>
                  <a:pt x="156591" y="145643"/>
                </a:lnTo>
                <a:lnTo>
                  <a:pt x="203983" y="145643"/>
                </a:lnTo>
                <a:lnTo>
                  <a:pt x="204555" y="140850"/>
                </a:lnTo>
                <a:lnTo>
                  <a:pt x="206329" y="129959"/>
                </a:lnTo>
                <a:lnTo>
                  <a:pt x="209759" y="110070"/>
                </a:lnTo>
                <a:close/>
              </a:path>
              <a:path w="900429" h="163829">
                <a:moveTo>
                  <a:pt x="180594" y="49352"/>
                </a:moveTo>
                <a:lnTo>
                  <a:pt x="160002" y="51715"/>
                </a:lnTo>
                <a:lnTo>
                  <a:pt x="145780" y="56915"/>
                </a:lnTo>
                <a:lnTo>
                  <a:pt x="137535" y="62114"/>
                </a:lnTo>
                <a:lnTo>
                  <a:pt x="134874" y="64477"/>
                </a:lnTo>
                <a:lnTo>
                  <a:pt x="144652" y="81064"/>
                </a:lnTo>
                <a:lnTo>
                  <a:pt x="151278" y="75694"/>
                </a:lnTo>
                <a:lnTo>
                  <a:pt x="158797" y="71824"/>
                </a:lnTo>
                <a:lnTo>
                  <a:pt x="166959" y="69555"/>
                </a:lnTo>
                <a:lnTo>
                  <a:pt x="175514" y="68986"/>
                </a:lnTo>
                <a:lnTo>
                  <a:pt x="214729" y="68986"/>
                </a:lnTo>
                <a:lnTo>
                  <a:pt x="214723" y="66256"/>
                </a:lnTo>
                <a:lnTo>
                  <a:pt x="208772" y="56402"/>
                </a:lnTo>
                <a:lnTo>
                  <a:pt x="197272" y="50999"/>
                </a:lnTo>
                <a:lnTo>
                  <a:pt x="180594" y="49352"/>
                </a:lnTo>
                <a:close/>
              </a:path>
              <a:path w="900429" h="163829">
                <a:moveTo>
                  <a:pt x="654182" y="153035"/>
                </a:moveTo>
                <a:lnTo>
                  <a:pt x="625983" y="153035"/>
                </a:lnTo>
                <a:lnTo>
                  <a:pt x="626658" y="155931"/>
                </a:lnTo>
                <a:lnTo>
                  <a:pt x="627084" y="157475"/>
                </a:lnTo>
                <a:lnTo>
                  <a:pt x="630427" y="160769"/>
                </a:lnTo>
                <a:lnTo>
                  <a:pt x="634746" y="161785"/>
                </a:lnTo>
                <a:lnTo>
                  <a:pt x="640715" y="163004"/>
                </a:lnTo>
                <a:lnTo>
                  <a:pt x="650875" y="161785"/>
                </a:lnTo>
                <a:lnTo>
                  <a:pt x="654050" y="159372"/>
                </a:lnTo>
                <a:lnTo>
                  <a:pt x="654083" y="154573"/>
                </a:lnTo>
                <a:lnTo>
                  <a:pt x="654182" y="153035"/>
                </a:lnTo>
                <a:close/>
              </a:path>
              <a:path w="900429" h="163829">
                <a:moveTo>
                  <a:pt x="612946" y="160769"/>
                </a:moveTo>
                <a:lnTo>
                  <a:pt x="586704" y="160769"/>
                </a:lnTo>
                <a:lnTo>
                  <a:pt x="599186" y="162661"/>
                </a:lnTo>
                <a:lnTo>
                  <a:pt x="606534" y="162364"/>
                </a:lnTo>
                <a:lnTo>
                  <a:pt x="612946" y="160769"/>
                </a:lnTo>
                <a:close/>
              </a:path>
              <a:path w="900429" h="163829">
                <a:moveTo>
                  <a:pt x="665594" y="68948"/>
                </a:moveTo>
                <a:lnTo>
                  <a:pt x="637921" y="68948"/>
                </a:lnTo>
                <a:lnTo>
                  <a:pt x="638175" y="74790"/>
                </a:lnTo>
                <a:lnTo>
                  <a:pt x="637032" y="81038"/>
                </a:lnTo>
                <a:lnTo>
                  <a:pt x="634746" y="95135"/>
                </a:lnTo>
                <a:lnTo>
                  <a:pt x="607681" y="96336"/>
                </a:lnTo>
                <a:lnTo>
                  <a:pt x="587771" y="102007"/>
                </a:lnTo>
                <a:lnTo>
                  <a:pt x="574649" y="112939"/>
                </a:lnTo>
                <a:lnTo>
                  <a:pt x="567944" y="129921"/>
                </a:lnTo>
                <a:lnTo>
                  <a:pt x="568557" y="144353"/>
                </a:lnTo>
                <a:lnTo>
                  <a:pt x="575135" y="154573"/>
                </a:lnTo>
                <a:lnTo>
                  <a:pt x="586137" y="160769"/>
                </a:lnTo>
                <a:lnTo>
                  <a:pt x="613252" y="160769"/>
                </a:lnTo>
                <a:lnTo>
                  <a:pt x="620135" y="157475"/>
                </a:lnTo>
                <a:lnTo>
                  <a:pt x="625983" y="153035"/>
                </a:lnTo>
                <a:lnTo>
                  <a:pt x="654182" y="153035"/>
                </a:lnTo>
                <a:lnTo>
                  <a:pt x="654383" y="149923"/>
                </a:lnTo>
                <a:lnTo>
                  <a:pt x="654889" y="145643"/>
                </a:lnTo>
                <a:lnTo>
                  <a:pt x="596900" y="145643"/>
                </a:lnTo>
                <a:lnTo>
                  <a:pt x="592836" y="138341"/>
                </a:lnTo>
                <a:lnTo>
                  <a:pt x="594642" y="129270"/>
                </a:lnTo>
                <a:lnTo>
                  <a:pt x="594741" y="128778"/>
                </a:lnTo>
                <a:lnTo>
                  <a:pt x="598126" y="120363"/>
                </a:lnTo>
                <a:lnTo>
                  <a:pt x="604964" y="114542"/>
                </a:lnTo>
                <a:lnTo>
                  <a:pt x="615993" y="111163"/>
                </a:lnTo>
                <a:lnTo>
                  <a:pt x="631951" y="110070"/>
                </a:lnTo>
                <a:lnTo>
                  <a:pt x="660603" y="110070"/>
                </a:lnTo>
                <a:lnTo>
                  <a:pt x="665607" y="81216"/>
                </a:lnTo>
                <a:lnTo>
                  <a:pt x="665594" y="68948"/>
                </a:lnTo>
                <a:close/>
              </a:path>
              <a:path w="900429" h="163829">
                <a:moveTo>
                  <a:pt x="660603" y="110070"/>
                </a:moveTo>
                <a:lnTo>
                  <a:pt x="631951" y="110070"/>
                </a:lnTo>
                <a:lnTo>
                  <a:pt x="628481" y="128778"/>
                </a:lnTo>
                <a:lnTo>
                  <a:pt x="628390" y="129270"/>
                </a:lnTo>
                <a:lnTo>
                  <a:pt x="623839" y="139982"/>
                </a:lnTo>
                <a:lnTo>
                  <a:pt x="617218" y="144632"/>
                </a:lnTo>
                <a:lnTo>
                  <a:pt x="607441" y="145643"/>
                </a:lnTo>
                <a:lnTo>
                  <a:pt x="654889" y="145643"/>
                </a:lnTo>
                <a:lnTo>
                  <a:pt x="655460" y="140819"/>
                </a:lnTo>
                <a:lnTo>
                  <a:pt x="657189" y="129921"/>
                </a:lnTo>
                <a:lnTo>
                  <a:pt x="660603" y="110070"/>
                </a:lnTo>
                <a:close/>
              </a:path>
              <a:path w="900429" h="163829">
                <a:moveTo>
                  <a:pt x="631444" y="49326"/>
                </a:moveTo>
                <a:lnTo>
                  <a:pt x="610852" y="51690"/>
                </a:lnTo>
                <a:lnTo>
                  <a:pt x="596630" y="56889"/>
                </a:lnTo>
                <a:lnTo>
                  <a:pt x="588385" y="62089"/>
                </a:lnTo>
                <a:lnTo>
                  <a:pt x="585724" y="64452"/>
                </a:lnTo>
                <a:lnTo>
                  <a:pt x="595502" y="81038"/>
                </a:lnTo>
                <a:lnTo>
                  <a:pt x="602200" y="75663"/>
                </a:lnTo>
                <a:lnTo>
                  <a:pt x="609742" y="71793"/>
                </a:lnTo>
                <a:lnTo>
                  <a:pt x="617880" y="69522"/>
                </a:lnTo>
                <a:lnTo>
                  <a:pt x="626364" y="68948"/>
                </a:lnTo>
                <a:lnTo>
                  <a:pt x="665594" y="68948"/>
                </a:lnTo>
                <a:lnTo>
                  <a:pt x="665591" y="66225"/>
                </a:lnTo>
                <a:lnTo>
                  <a:pt x="659669" y="56375"/>
                </a:lnTo>
                <a:lnTo>
                  <a:pt x="648176" y="50973"/>
                </a:lnTo>
                <a:lnTo>
                  <a:pt x="631444" y="49326"/>
                </a:lnTo>
                <a:close/>
              </a:path>
              <a:path w="900429" h="163829">
                <a:moveTo>
                  <a:pt x="300847" y="154051"/>
                </a:moveTo>
                <a:lnTo>
                  <a:pt x="251078" y="154051"/>
                </a:lnTo>
                <a:lnTo>
                  <a:pt x="256032" y="162661"/>
                </a:lnTo>
                <a:lnTo>
                  <a:pt x="271907" y="162661"/>
                </a:lnTo>
                <a:lnTo>
                  <a:pt x="294630" y="158326"/>
                </a:lnTo>
                <a:lnTo>
                  <a:pt x="300847" y="154051"/>
                </a:lnTo>
                <a:close/>
              </a:path>
              <a:path w="900429" h="163829">
                <a:moveTo>
                  <a:pt x="278002" y="0"/>
                </a:moveTo>
                <a:lnTo>
                  <a:pt x="249682" y="0"/>
                </a:lnTo>
                <a:lnTo>
                  <a:pt x="221742" y="160705"/>
                </a:lnTo>
                <a:lnTo>
                  <a:pt x="243077" y="160705"/>
                </a:lnTo>
                <a:lnTo>
                  <a:pt x="246125" y="154051"/>
                </a:lnTo>
                <a:lnTo>
                  <a:pt x="300847" y="154051"/>
                </a:lnTo>
                <a:lnTo>
                  <a:pt x="311959" y="146410"/>
                </a:lnTo>
                <a:lnTo>
                  <a:pt x="314499" y="142621"/>
                </a:lnTo>
                <a:lnTo>
                  <a:pt x="259588" y="142621"/>
                </a:lnTo>
                <a:lnTo>
                  <a:pt x="254126" y="135890"/>
                </a:lnTo>
                <a:lnTo>
                  <a:pt x="255905" y="125450"/>
                </a:lnTo>
                <a:lnTo>
                  <a:pt x="261239" y="92303"/>
                </a:lnTo>
                <a:lnTo>
                  <a:pt x="263749" y="83706"/>
                </a:lnTo>
                <a:lnTo>
                  <a:pt x="268271" y="76755"/>
                </a:lnTo>
                <a:lnTo>
                  <a:pt x="274865" y="72104"/>
                </a:lnTo>
                <a:lnTo>
                  <a:pt x="283480" y="70383"/>
                </a:lnTo>
                <a:lnTo>
                  <a:pt x="326788" y="70383"/>
                </a:lnTo>
                <a:lnTo>
                  <a:pt x="323913" y="63299"/>
                </a:lnTo>
                <a:lnTo>
                  <a:pt x="312151" y="53822"/>
                </a:lnTo>
                <a:lnTo>
                  <a:pt x="268605" y="53822"/>
                </a:lnTo>
                <a:lnTo>
                  <a:pt x="278002" y="0"/>
                </a:lnTo>
                <a:close/>
              </a:path>
              <a:path w="900429" h="163829">
                <a:moveTo>
                  <a:pt x="326788" y="70383"/>
                </a:moveTo>
                <a:lnTo>
                  <a:pt x="283718" y="70383"/>
                </a:lnTo>
                <a:lnTo>
                  <a:pt x="293006" y="72310"/>
                </a:lnTo>
                <a:lnTo>
                  <a:pt x="299069" y="78436"/>
                </a:lnTo>
                <a:lnTo>
                  <a:pt x="301773" y="89280"/>
                </a:lnTo>
                <a:lnTo>
                  <a:pt x="300990" y="105359"/>
                </a:lnTo>
                <a:lnTo>
                  <a:pt x="296689" y="122030"/>
                </a:lnTo>
                <a:lnTo>
                  <a:pt x="289544" y="133634"/>
                </a:lnTo>
                <a:lnTo>
                  <a:pt x="280183" y="140415"/>
                </a:lnTo>
                <a:lnTo>
                  <a:pt x="269240" y="142621"/>
                </a:lnTo>
                <a:lnTo>
                  <a:pt x="314499" y="142621"/>
                </a:lnTo>
                <a:lnTo>
                  <a:pt x="323931" y="128548"/>
                </a:lnTo>
                <a:lnTo>
                  <a:pt x="330581" y="106375"/>
                </a:lnTo>
                <a:lnTo>
                  <a:pt x="330871" y="92303"/>
                </a:lnTo>
                <a:lnTo>
                  <a:pt x="330934" y="89280"/>
                </a:lnTo>
                <a:lnTo>
                  <a:pt x="331049" y="83706"/>
                </a:lnTo>
                <a:lnTo>
                  <a:pt x="331104" y="81019"/>
                </a:lnTo>
                <a:lnTo>
                  <a:pt x="326788" y="70383"/>
                </a:lnTo>
                <a:close/>
              </a:path>
              <a:path w="900429" h="163829">
                <a:moveTo>
                  <a:pt x="294386" y="49504"/>
                </a:moveTo>
                <a:lnTo>
                  <a:pt x="286482" y="49716"/>
                </a:lnTo>
                <a:lnTo>
                  <a:pt x="279638" y="50430"/>
                </a:lnTo>
                <a:lnTo>
                  <a:pt x="273722" y="51760"/>
                </a:lnTo>
                <a:lnTo>
                  <a:pt x="268605" y="53822"/>
                </a:lnTo>
                <a:lnTo>
                  <a:pt x="312151" y="53822"/>
                </a:lnTo>
                <a:lnTo>
                  <a:pt x="311007" y="52900"/>
                </a:lnTo>
                <a:lnTo>
                  <a:pt x="294386" y="49504"/>
                </a:lnTo>
                <a:close/>
              </a:path>
              <a:path w="900429" h="163829">
                <a:moveTo>
                  <a:pt x="409067" y="48882"/>
                </a:moveTo>
                <a:lnTo>
                  <a:pt x="380791" y="53478"/>
                </a:lnTo>
                <a:lnTo>
                  <a:pt x="360981" y="66657"/>
                </a:lnTo>
                <a:lnTo>
                  <a:pt x="348577" y="87506"/>
                </a:lnTo>
                <a:lnTo>
                  <a:pt x="342519" y="115112"/>
                </a:lnTo>
                <a:lnTo>
                  <a:pt x="343801" y="133340"/>
                </a:lnTo>
                <a:lnTo>
                  <a:pt x="343828" y="133724"/>
                </a:lnTo>
                <a:lnTo>
                  <a:pt x="351472" y="149051"/>
                </a:lnTo>
                <a:lnTo>
                  <a:pt x="364826" y="159471"/>
                </a:lnTo>
                <a:lnTo>
                  <a:pt x="382905" y="163283"/>
                </a:lnTo>
                <a:lnTo>
                  <a:pt x="409622" y="159471"/>
                </a:lnTo>
                <a:lnTo>
                  <a:pt x="428434" y="147880"/>
                </a:lnTo>
                <a:lnTo>
                  <a:pt x="431312" y="143306"/>
                </a:lnTo>
                <a:lnTo>
                  <a:pt x="387985" y="143306"/>
                </a:lnTo>
                <a:lnTo>
                  <a:pt x="378652" y="140637"/>
                </a:lnTo>
                <a:lnTo>
                  <a:pt x="373237" y="133340"/>
                </a:lnTo>
                <a:lnTo>
                  <a:pt x="371322" y="122486"/>
                </a:lnTo>
                <a:lnTo>
                  <a:pt x="372491" y="109143"/>
                </a:lnTo>
                <a:lnTo>
                  <a:pt x="377757" y="89764"/>
                </a:lnTo>
                <a:lnTo>
                  <a:pt x="385000" y="77481"/>
                </a:lnTo>
                <a:lnTo>
                  <a:pt x="393672" y="71033"/>
                </a:lnTo>
                <a:lnTo>
                  <a:pt x="403225" y="69164"/>
                </a:lnTo>
                <a:lnTo>
                  <a:pt x="444013" y="69164"/>
                </a:lnTo>
                <a:lnTo>
                  <a:pt x="442372" y="64647"/>
                </a:lnTo>
                <a:lnTo>
                  <a:pt x="429482" y="53183"/>
                </a:lnTo>
                <a:lnTo>
                  <a:pt x="409067" y="48882"/>
                </a:lnTo>
                <a:close/>
              </a:path>
              <a:path w="900429" h="163829">
                <a:moveTo>
                  <a:pt x="444013" y="69164"/>
                </a:moveTo>
                <a:lnTo>
                  <a:pt x="403225" y="69164"/>
                </a:lnTo>
                <a:lnTo>
                  <a:pt x="414087" y="72771"/>
                </a:lnTo>
                <a:lnTo>
                  <a:pt x="418877" y="81557"/>
                </a:lnTo>
                <a:lnTo>
                  <a:pt x="412684" y="122238"/>
                </a:lnTo>
                <a:lnTo>
                  <a:pt x="387985" y="143306"/>
                </a:lnTo>
                <a:lnTo>
                  <a:pt x="431312" y="143306"/>
                </a:lnTo>
                <a:lnTo>
                  <a:pt x="440769" y="128281"/>
                </a:lnTo>
                <a:lnTo>
                  <a:pt x="448056" y="100444"/>
                </a:lnTo>
                <a:lnTo>
                  <a:pt x="448180" y="92465"/>
                </a:lnTo>
                <a:lnTo>
                  <a:pt x="448257" y="87506"/>
                </a:lnTo>
                <a:lnTo>
                  <a:pt x="448357" y="81120"/>
                </a:lnTo>
                <a:lnTo>
                  <a:pt x="444013" y="69164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4921" y="199753"/>
            <a:ext cx="7763509" cy="9798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1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64921" y="1338993"/>
            <a:ext cx="4060825" cy="28117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1">
                <a:solidFill>
                  <a:srgbClr val="0057F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39521" y="6319139"/>
            <a:ext cx="4249420" cy="3257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1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‹#›</a:t>
            </a:fld>
            <a:endParaRPr sz="1200">
              <a:latin typeface="Calibri"/>
              <a:cs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18" Type="http://schemas.openxmlformats.org/officeDocument/2006/relationships/image" Target="../media/image43.png"/><Relationship Id="rId3" Type="http://schemas.openxmlformats.org/officeDocument/2006/relationships/image" Target="../media/image28.png"/><Relationship Id="rId21" Type="http://schemas.openxmlformats.org/officeDocument/2006/relationships/image" Target="../media/image46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17" Type="http://schemas.openxmlformats.org/officeDocument/2006/relationships/image" Target="../media/image42.png"/><Relationship Id="rId2" Type="http://schemas.openxmlformats.org/officeDocument/2006/relationships/image" Target="../media/image27.jpg"/><Relationship Id="rId16" Type="http://schemas.openxmlformats.org/officeDocument/2006/relationships/image" Target="../media/image41.png"/><Relationship Id="rId20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19" Type="http://schemas.openxmlformats.org/officeDocument/2006/relationships/image" Target="../media/image44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86600" y="6126886"/>
            <a:ext cx="1507510" cy="42301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4713"/>
            <a:ext cx="9144000" cy="5811901"/>
          </a:xfrm>
          <a:prstGeom prst="rect">
            <a:avLst/>
          </a:prstGeom>
          <a:noFill/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44500" y="370713"/>
            <a:ext cx="7500620" cy="9620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5215"/>
              </a:lnSpc>
              <a:spcBef>
                <a:spcPts val="105"/>
              </a:spcBef>
            </a:pPr>
            <a:r>
              <a:rPr sz="4350" dirty="0"/>
              <a:t>Global</a:t>
            </a:r>
            <a:r>
              <a:rPr sz="4350" spc="-204" dirty="0"/>
              <a:t> </a:t>
            </a:r>
            <a:r>
              <a:rPr sz="4350" spc="-10" dirty="0"/>
              <a:t>pork</a:t>
            </a:r>
            <a:r>
              <a:rPr sz="4350" spc="-200" dirty="0"/>
              <a:t> </a:t>
            </a:r>
            <a:r>
              <a:rPr sz="4350" spc="-40" dirty="0"/>
              <a:t>quarterly</a:t>
            </a:r>
            <a:r>
              <a:rPr sz="4350" spc="-204" dirty="0"/>
              <a:t> </a:t>
            </a:r>
            <a:r>
              <a:rPr sz="4350" spc="-20" dirty="0"/>
              <a:t>Q3</a:t>
            </a:r>
            <a:r>
              <a:rPr sz="4350" spc="-215" dirty="0"/>
              <a:t> </a:t>
            </a:r>
            <a:r>
              <a:rPr sz="4350" spc="-20" dirty="0"/>
              <a:t>2025</a:t>
            </a:r>
            <a:endParaRPr sz="4350" dirty="0"/>
          </a:p>
          <a:p>
            <a:pPr marL="33020">
              <a:lnSpc>
                <a:spcPts val="2155"/>
              </a:lnSpc>
            </a:pPr>
            <a:r>
              <a:rPr sz="1800" i="0" dirty="0">
                <a:latin typeface="Calibri"/>
                <a:cs typeface="Calibri"/>
              </a:rPr>
              <a:t>Production</a:t>
            </a:r>
            <a:r>
              <a:rPr sz="1800" i="0" spc="65" dirty="0">
                <a:latin typeface="Calibri"/>
                <a:cs typeface="Calibri"/>
              </a:rPr>
              <a:t> </a:t>
            </a:r>
            <a:r>
              <a:rPr sz="1800" i="0" dirty="0">
                <a:latin typeface="Calibri"/>
                <a:cs typeface="Calibri"/>
              </a:rPr>
              <a:t>benefits</a:t>
            </a:r>
            <a:r>
              <a:rPr sz="1800" i="0" spc="80" dirty="0">
                <a:latin typeface="Calibri"/>
                <a:cs typeface="Calibri"/>
              </a:rPr>
              <a:t> </a:t>
            </a:r>
            <a:r>
              <a:rPr sz="1800" i="0" dirty="0">
                <a:latin typeface="Calibri"/>
                <a:cs typeface="Calibri"/>
              </a:rPr>
              <a:t>from</a:t>
            </a:r>
            <a:r>
              <a:rPr sz="1800" i="0" spc="50" dirty="0">
                <a:latin typeface="Calibri"/>
                <a:cs typeface="Calibri"/>
              </a:rPr>
              <a:t> </a:t>
            </a:r>
            <a:r>
              <a:rPr sz="1800" i="0" dirty="0">
                <a:latin typeface="Calibri"/>
                <a:cs typeface="Calibri"/>
              </a:rPr>
              <a:t>lower</a:t>
            </a:r>
            <a:r>
              <a:rPr sz="1800" i="0" spc="75" dirty="0">
                <a:latin typeface="Calibri"/>
                <a:cs typeface="Calibri"/>
              </a:rPr>
              <a:t> </a:t>
            </a:r>
            <a:r>
              <a:rPr sz="1800" i="0" dirty="0">
                <a:latin typeface="Calibri"/>
                <a:cs typeface="Calibri"/>
              </a:rPr>
              <a:t>costs,</a:t>
            </a:r>
            <a:r>
              <a:rPr sz="1800" i="0" spc="105" dirty="0">
                <a:latin typeface="Calibri"/>
                <a:cs typeface="Calibri"/>
              </a:rPr>
              <a:t> </a:t>
            </a:r>
            <a:r>
              <a:rPr sz="1800" i="0" dirty="0">
                <a:latin typeface="Calibri"/>
                <a:cs typeface="Calibri"/>
              </a:rPr>
              <a:t>while</a:t>
            </a:r>
            <a:r>
              <a:rPr sz="1800" i="0" spc="85" dirty="0">
                <a:latin typeface="Calibri"/>
                <a:cs typeface="Calibri"/>
              </a:rPr>
              <a:t> </a:t>
            </a:r>
            <a:r>
              <a:rPr sz="1800" i="0" dirty="0">
                <a:latin typeface="Calibri"/>
                <a:cs typeface="Calibri"/>
              </a:rPr>
              <a:t>trade</a:t>
            </a:r>
            <a:r>
              <a:rPr sz="1800" i="0" spc="45" dirty="0">
                <a:latin typeface="Calibri"/>
                <a:cs typeface="Calibri"/>
              </a:rPr>
              <a:t> </a:t>
            </a:r>
            <a:r>
              <a:rPr sz="1800" i="0" dirty="0">
                <a:latin typeface="Calibri"/>
                <a:cs typeface="Calibri"/>
              </a:rPr>
              <a:t>faces</a:t>
            </a:r>
            <a:r>
              <a:rPr sz="1800" i="0" spc="70" dirty="0">
                <a:latin typeface="Calibri"/>
                <a:cs typeface="Calibri"/>
              </a:rPr>
              <a:t> </a:t>
            </a:r>
            <a:r>
              <a:rPr sz="1800" i="0" dirty="0">
                <a:latin typeface="Calibri"/>
                <a:cs typeface="Calibri"/>
              </a:rPr>
              <a:t>geopolitical</a:t>
            </a:r>
            <a:r>
              <a:rPr sz="1800" i="0" spc="90" dirty="0">
                <a:latin typeface="Calibri"/>
                <a:cs typeface="Calibri"/>
              </a:rPr>
              <a:t> </a:t>
            </a:r>
            <a:r>
              <a:rPr sz="1800" i="0" spc="-10" dirty="0">
                <a:latin typeface="Calibri"/>
                <a:cs typeface="Calibri"/>
              </a:rPr>
              <a:t>challenges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8600" y="6018528"/>
            <a:ext cx="3259454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ko-KR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Global</a:t>
            </a:r>
            <a:r>
              <a:rPr lang="ko-KR" altLang="en-US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lang="en-US" altLang="ko-KR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Animal</a:t>
            </a:r>
            <a:r>
              <a:rPr lang="ko-KR" altLang="en-US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lang="en-US" altLang="ko-KR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Protein</a:t>
            </a:r>
            <a:r>
              <a:rPr lang="ko-KR" altLang="en-US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lang="en-US" altLang="ko-KR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Sector Team</a:t>
            </a:r>
            <a:r>
              <a:rPr lang="ko-KR" altLang="en-US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발행</a:t>
            </a:r>
            <a:br>
              <a:rPr lang="ko-KR" altLang="en-US" sz="110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</a:br>
            <a:r>
              <a:rPr lang="ko-KR" altLang="en-US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주 저자</a:t>
            </a:r>
            <a:r>
              <a:rPr lang="en-US" altLang="ko-KR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: </a:t>
            </a:r>
            <a:r>
              <a:rPr lang="en-US" altLang="ko-KR" sz="1100" b="1" dirty="0" err="1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Chenjun</a:t>
            </a:r>
            <a:r>
              <a:rPr lang="en-US" altLang="ko-KR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Pan</a:t>
            </a:r>
            <a:br>
              <a:rPr lang="ko-KR" altLang="en-US" sz="110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</a:br>
            <a:r>
              <a:rPr lang="ko-KR" altLang="en-US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전체 저자 목록 및 연락처는 </a:t>
            </a:r>
            <a:r>
              <a:rPr lang="ko-KR" altLang="en-US" sz="1100" b="1" dirty="0" err="1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뒷표지를</a:t>
            </a:r>
            <a:r>
              <a:rPr lang="ko-KR" altLang="en-US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참조하세요</a:t>
            </a:r>
            <a:endParaRPr sz="1100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82617" y="6126886"/>
            <a:ext cx="2063750" cy="351378"/>
          </a:xfrm>
          <a:prstGeom prst="rect">
            <a:avLst/>
          </a:prstGeom>
        </p:spPr>
        <p:txBody>
          <a:bodyPr vert="horz" wrap="square" lIns="0" tIns="12700" rIns="0" bIns="0" rtlCol="0">
            <a:normAutofit fontScale="92500"/>
          </a:bodyPr>
          <a:lstStyle/>
          <a:p>
            <a:pPr marL="12700" marR="5080" indent="652145">
              <a:lnSpc>
                <a:spcPct val="100000"/>
              </a:lnSpc>
              <a:spcBef>
                <a:spcPts val="100"/>
              </a:spcBef>
            </a:pPr>
            <a:r>
              <a:rPr sz="1100" spc="-20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2025</a:t>
            </a:r>
            <a:r>
              <a:rPr lang="ko-KR" altLang="en-US" sz="1100" spc="-20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년 </a:t>
            </a:r>
            <a:r>
              <a:rPr lang="en-US" altLang="ko-KR" sz="1100" spc="-20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8</a:t>
            </a:r>
            <a:r>
              <a:rPr lang="ko-KR" altLang="en-US" sz="1100" spc="-20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월호</a:t>
            </a:r>
            <a:r>
              <a:rPr sz="1100" spc="-20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lang="en-US" sz="1100" dirty="0" err="1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RaboResearch</a:t>
            </a:r>
            <a:r>
              <a:rPr lang="en-US" sz="1100" spc="10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lang="en-US" sz="1100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Food</a:t>
            </a:r>
            <a:r>
              <a:rPr lang="en-US" sz="1100" spc="35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lang="en-US" sz="1100" spc="-90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&amp;</a:t>
            </a:r>
            <a:r>
              <a:rPr lang="en-US" sz="1100" spc="55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lang="en-US" sz="1100" spc="-10" dirty="0">
                <a:solidFill>
                  <a:srgbClr val="000EAA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Agribusiness</a:t>
            </a:r>
            <a:endParaRPr lang="en-US" sz="11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E696E0D-3592-372F-EC16-C644B328E3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5537"/>
            <a:ext cx="9144000" cy="5823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59D64B9-AF93-987A-AED5-669A8A1F8B81}"/>
              </a:ext>
            </a:extLst>
          </p:cNvPr>
          <p:cNvSpPr txBox="1"/>
          <p:nvPr/>
        </p:nvSpPr>
        <p:spPr>
          <a:xfrm>
            <a:off x="421408" y="457200"/>
            <a:ext cx="7808192" cy="991426"/>
          </a:xfrm>
          <a:prstGeom prst="rect">
            <a:avLst/>
          </a:prstGeom>
          <a:solidFill>
            <a:schemeClr val="bg1"/>
          </a:solidFill>
          <a:effectLst>
            <a:outerShdw sx="1000" sy="1000" algn="ctr" rotWithShape="0">
              <a:srgbClr val="000000"/>
            </a:outerShdw>
          </a:effectLst>
        </p:spPr>
        <p:txBody>
          <a:bodyPr wrap="square" rtlCol="0">
            <a:noAutofit/>
          </a:bodyPr>
          <a:lstStyle/>
          <a:p>
            <a:r>
              <a:rPr lang="en-US" altLang="ko-KR" sz="3200" dirty="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2025</a:t>
            </a:r>
            <a:r>
              <a:rPr lang="ko-KR" altLang="en-US" sz="3200" dirty="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년 </a:t>
            </a:r>
            <a:r>
              <a:rPr lang="en-US" altLang="ko-KR" sz="3200" dirty="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3</a:t>
            </a:r>
            <a:r>
              <a:rPr lang="ko-KR" altLang="en-US" sz="3200" dirty="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분기 글로벌 돼지고기 시장</a:t>
            </a:r>
            <a:endParaRPr lang="en-US" altLang="ko-KR" sz="3200" dirty="0">
              <a:solidFill>
                <a:schemeClr val="tx1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  <a:p>
            <a:r>
              <a:rPr lang="en-US" altLang="ko-KR" dirty="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- </a:t>
            </a:r>
            <a:r>
              <a:rPr lang="ko-KR" altLang="en-US" dirty="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생산비는 비용 절감이 가능하나</a:t>
            </a:r>
            <a:r>
              <a:rPr lang="en-US" altLang="ko-KR" dirty="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무역에서 지정학적 리스크에 직면할 것 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66534" y="6388620"/>
            <a:ext cx="900430" cy="163830"/>
          </a:xfrm>
          <a:custGeom>
            <a:avLst/>
            <a:gdLst/>
            <a:ahLst/>
            <a:cxnLst/>
            <a:rect l="l" t="t" r="r" b="b"/>
            <a:pathLst>
              <a:path w="900429" h="163829">
                <a:moveTo>
                  <a:pt x="532645" y="154051"/>
                </a:moveTo>
                <a:lnTo>
                  <a:pt x="482749" y="154051"/>
                </a:lnTo>
                <a:lnTo>
                  <a:pt x="487703" y="162661"/>
                </a:lnTo>
                <a:lnTo>
                  <a:pt x="503705" y="162661"/>
                </a:lnTo>
                <a:lnTo>
                  <a:pt x="526428" y="158326"/>
                </a:lnTo>
                <a:lnTo>
                  <a:pt x="532645" y="154051"/>
                </a:lnTo>
                <a:close/>
              </a:path>
              <a:path w="900429" h="163829">
                <a:moveTo>
                  <a:pt x="509673" y="0"/>
                </a:moveTo>
                <a:lnTo>
                  <a:pt x="481480" y="0"/>
                </a:lnTo>
                <a:lnTo>
                  <a:pt x="453540" y="160705"/>
                </a:lnTo>
                <a:lnTo>
                  <a:pt x="474749" y="160705"/>
                </a:lnTo>
                <a:lnTo>
                  <a:pt x="477923" y="154051"/>
                </a:lnTo>
                <a:lnTo>
                  <a:pt x="532645" y="154051"/>
                </a:lnTo>
                <a:lnTo>
                  <a:pt x="543757" y="146410"/>
                </a:lnTo>
                <a:lnTo>
                  <a:pt x="546297" y="142621"/>
                </a:lnTo>
                <a:lnTo>
                  <a:pt x="491386" y="142621"/>
                </a:lnTo>
                <a:lnTo>
                  <a:pt x="485924" y="135890"/>
                </a:lnTo>
                <a:lnTo>
                  <a:pt x="492782" y="92303"/>
                </a:lnTo>
                <a:lnTo>
                  <a:pt x="515261" y="70408"/>
                </a:lnTo>
                <a:lnTo>
                  <a:pt x="558632" y="70408"/>
                </a:lnTo>
                <a:lnTo>
                  <a:pt x="555758" y="63299"/>
                </a:lnTo>
                <a:lnTo>
                  <a:pt x="544002" y="53822"/>
                </a:lnTo>
                <a:lnTo>
                  <a:pt x="500403" y="53822"/>
                </a:lnTo>
                <a:lnTo>
                  <a:pt x="509673" y="0"/>
                </a:lnTo>
                <a:close/>
              </a:path>
              <a:path w="900429" h="163829">
                <a:moveTo>
                  <a:pt x="558632" y="70408"/>
                </a:moveTo>
                <a:lnTo>
                  <a:pt x="515261" y="70408"/>
                </a:lnTo>
                <a:lnTo>
                  <a:pt x="524675" y="72330"/>
                </a:lnTo>
                <a:lnTo>
                  <a:pt x="530851" y="78463"/>
                </a:lnTo>
                <a:lnTo>
                  <a:pt x="533550" y="89307"/>
                </a:lnTo>
                <a:lnTo>
                  <a:pt x="532534" y="105359"/>
                </a:lnTo>
                <a:lnTo>
                  <a:pt x="528130" y="121489"/>
                </a:lnTo>
                <a:lnTo>
                  <a:pt x="521024" y="133153"/>
                </a:lnTo>
                <a:lnTo>
                  <a:pt x="511799" y="140234"/>
                </a:lnTo>
                <a:lnTo>
                  <a:pt x="501038" y="142621"/>
                </a:lnTo>
                <a:lnTo>
                  <a:pt x="546297" y="142621"/>
                </a:lnTo>
                <a:lnTo>
                  <a:pt x="555729" y="128548"/>
                </a:lnTo>
                <a:lnTo>
                  <a:pt x="562379" y="106375"/>
                </a:lnTo>
                <a:lnTo>
                  <a:pt x="562679" y="92303"/>
                </a:lnTo>
                <a:lnTo>
                  <a:pt x="562743" y="89307"/>
                </a:lnTo>
                <a:lnTo>
                  <a:pt x="562863" y="83706"/>
                </a:lnTo>
                <a:lnTo>
                  <a:pt x="562920" y="81019"/>
                </a:lnTo>
                <a:lnTo>
                  <a:pt x="558632" y="70408"/>
                </a:lnTo>
                <a:close/>
              </a:path>
              <a:path w="900429" h="163829">
                <a:moveTo>
                  <a:pt x="526184" y="49504"/>
                </a:moveTo>
                <a:lnTo>
                  <a:pt x="518244" y="49716"/>
                </a:lnTo>
                <a:lnTo>
                  <a:pt x="511341" y="50430"/>
                </a:lnTo>
                <a:lnTo>
                  <a:pt x="505413" y="51760"/>
                </a:lnTo>
                <a:lnTo>
                  <a:pt x="500403" y="53822"/>
                </a:lnTo>
                <a:lnTo>
                  <a:pt x="544002" y="53822"/>
                </a:lnTo>
                <a:lnTo>
                  <a:pt x="542858" y="52900"/>
                </a:lnTo>
                <a:lnTo>
                  <a:pt x="526184" y="49504"/>
                </a:lnTo>
                <a:close/>
              </a:path>
              <a:path w="900429" h="163829">
                <a:moveTo>
                  <a:pt x="715668" y="51739"/>
                </a:moveTo>
                <a:lnTo>
                  <a:pt x="689632" y="51739"/>
                </a:lnTo>
                <a:lnTo>
                  <a:pt x="687847" y="69407"/>
                </a:lnTo>
                <a:lnTo>
                  <a:pt x="687726" y="70609"/>
                </a:lnTo>
                <a:lnTo>
                  <a:pt x="687601" y="71843"/>
                </a:lnTo>
                <a:lnTo>
                  <a:pt x="672488" y="160515"/>
                </a:lnTo>
                <a:lnTo>
                  <a:pt x="701063" y="160515"/>
                </a:lnTo>
                <a:lnTo>
                  <a:pt x="710334" y="102933"/>
                </a:lnTo>
                <a:lnTo>
                  <a:pt x="714533" y="89090"/>
                </a:lnTo>
                <a:lnTo>
                  <a:pt x="721637" y="77989"/>
                </a:lnTo>
                <a:lnTo>
                  <a:pt x="730551" y="70609"/>
                </a:lnTo>
                <a:lnTo>
                  <a:pt x="740179" y="67932"/>
                </a:lnTo>
                <a:lnTo>
                  <a:pt x="780715" y="67932"/>
                </a:lnTo>
                <a:lnTo>
                  <a:pt x="779635" y="65316"/>
                </a:lnTo>
                <a:lnTo>
                  <a:pt x="715032" y="65316"/>
                </a:lnTo>
                <a:lnTo>
                  <a:pt x="715668" y="51739"/>
                </a:lnTo>
                <a:close/>
              </a:path>
              <a:path w="900429" h="163829">
                <a:moveTo>
                  <a:pt x="780715" y="67932"/>
                </a:moveTo>
                <a:lnTo>
                  <a:pt x="740179" y="67932"/>
                </a:lnTo>
                <a:lnTo>
                  <a:pt x="748420" y="69407"/>
                </a:lnTo>
                <a:lnTo>
                  <a:pt x="752387" y="73588"/>
                </a:lnTo>
                <a:lnTo>
                  <a:pt x="753234" y="80110"/>
                </a:lnTo>
                <a:lnTo>
                  <a:pt x="752117" y="88607"/>
                </a:lnTo>
                <a:lnTo>
                  <a:pt x="739671" y="160515"/>
                </a:lnTo>
                <a:lnTo>
                  <a:pt x="768119" y="160515"/>
                </a:lnTo>
                <a:lnTo>
                  <a:pt x="780692" y="85471"/>
                </a:lnTo>
                <a:lnTo>
                  <a:pt x="781210" y="73588"/>
                </a:lnTo>
                <a:lnTo>
                  <a:pt x="781324" y="69407"/>
                </a:lnTo>
                <a:lnTo>
                  <a:pt x="780715" y="67932"/>
                </a:lnTo>
                <a:close/>
              </a:path>
              <a:path w="900429" h="163829">
                <a:moveTo>
                  <a:pt x="749704" y="49288"/>
                </a:moveTo>
                <a:lnTo>
                  <a:pt x="737071" y="50753"/>
                </a:lnTo>
                <a:lnTo>
                  <a:pt x="727796" y="54530"/>
                </a:lnTo>
                <a:lnTo>
                  <a:pt x="720807" y="59693"/>
                </a:lnTo>
                <a:lnTo>
                  <a:pt x="715032" y="65316"/>
                </a:lnTo>
                <a:lnTo>
                  <a:pt x="779635" y="65316"/>
                </a:lnTo>
                <a:lnTo>
                  <a:pt x="776722" y="58259"/>
                </a:lnTo>
                <a:lnTo>
                  <a:pt x="766297" y="51522"/>
                </a:lnTo>
                <a:lnTo>
                  <a:pt x="749704" y="49288"/>
                </a:lnTo>
                <a:close/>
              </a:path>
              <a:path w="900429" h="163829">
                <a:moveTo>
                  <a:pt x="843176" y="63"/>
                </a:moveTo>
                <a:lnTo>
                  <a:pt x="815236" y="63"/>
                </a:lnTo>
                <a:lnTo>
                  <a:pt x="787296" y="160667"/>
                </a:lnTo>
                <a:lnTo>
                  <a:pt x="815490" y="160667"/>
                </a:lnTo>
                <a:lnTo>
                  <a:pt x="818284" y="144614"/>
                </a:lnTo>
                <a:lnTo>
                  <a:pt x="823882" y="110144"/>
                </a:lnTo>
                <a:lnTo>
                  <a:pt x="823999" y="109423"/>
                </a:lnTo>
                <a:lnTo>
                  <a:pt x="871154" y="109423"/>
                </a:lnTo>
                <a:lnTo>
                  <a:pt x="866924" y="103128"/>
                </a:lnTo>
                <a:lnTo>
                  <a:pt x="861126" y="98244"/>
                </a:lnTo>
                <a:lnTo>
                  <a:pt x="853590" y="95440"/>
                </a:lnTo>
                <a:lnTo>
                  <a:pt x="858944" y="90131"/>
                </a:lnTo>
                <a:lnTo>
                  <a:pt x="827809" y="90131"/>
                </a:lnTo>
                <a:lnTo>
                  <a:pt x="843176" y="63"/>
                </a:lnTo>
                <a:close/>
              </a:path>
              <a:path w="900429" h="163829">
                <a:moveTo>
                  <a:pt x="871154" y="109423"/>
                </a:moveTo>
                <a:lnTo>
                  <a:pt x="823999" y="109423"/>
                </a:lnTo>
                <a:lnTo>
                  <a:pt x="834073" y="110144"/>
                </a:lnTo>
                <a:lnTo>
                  <a:pt x="842112" y="113955"/>
                </a:lnTo>
                <a:lnTo>
                  <a:pt x="848555" y="123326"/>
                </a:lnTo>
                <a:lnTo>
                  <a:pt x="853844" y="140728"/>
                </a:lnTo>
                <a:lnTo>
                  <a:pt x="858416" y="160667"/>
                </a:lnTo>
                <a:lnTo>
                  <a:pt x="887245" y="160667"/>
                </a:lnTo>
                <a:lnTo>
                  <a:pt x="875307" y="118427"/>
                </a:lnTo>
                <a:lnTo>
                  <a:pt x="871588" y="110144"/>
                </a:lnTo>
                <a:lnTo>
                  <a:pt x="871485" y="109915"/>
                </a:lnTo>
                <a:lnTo>
                  <a:pt x="871154" y="109423"/>
                </a:lnTo>
                <a:close/>
              </a:path>
              <a:path w="900429" h="163829">
                <a:moveTo>
                  <a:pt x="899945" y="49479"/>
                </a:moveTo>
                <a:lnTo>
                  <a:pt x="866671" y="49479"/>
                </a:lnTo>
                <a:lnTo>
                  <a:pt x="828317" y="90131"/>
                </a:lnTo>
                <a:lnTo>
                  <a:pt x="858944" y="90131"/>
                </a:lnTo>
                <a:lnTo>
                  <a:pt x="899945" y="49479"/>
                </a:lnTo>
                <a:close/>
              </a:path>
              <a:path w="900429" h="163829">
                <a:moveTo>
                  <a:pt x="70762" y="4038"/>
                </a:moveTo>
                <a:lnTo>
                  <a:pt x="27328" y="4038"/>
                </a:lnTo>
                <a:lnTo>
                  <a:pt x="0" y="160794"/>
                </a:lnTo>
                <a:lnTo>
                  <a:pt x="28321" y="160794"/>
                </a:lnTo>
                <a:lnTo>
                  <a:pt x="39646" y="97904"/>
                </a:lnTo>
                <a:lnTo>
                  <a:pt x="90745" y="97904"/>
                </a:lnTo>
                <a:lnTo>
                  <a:pt x="87177" y="93903"/>
                </a:lnTo>
                <a:lnTo>
                  <a:pt x="79271" y="89357"/>
                </a:lnTo>
                <a:lnTo>
                  <a:pt x="80541" y="88925"/>
                </a:lnTo>
                <a:lnTo>
                  <a:pt x="92130" y="84625"/>
                </a:lnTo>
                <a:lnTo>
                  <a:pt x="102004" y="77547"/>
                </a:lnTo>
                <a:lnTo>
                  <a:pt x="103820" y="75323"/>
                </a:lnTo>
                <a:lnTo>
                  <a:pt x="42949" y="75323"/>
                </a:lnTo>
                <a:lnTo>
                  <a:pt x="51711" y="25869"/>
                </a:lnTo>
                <a:lnTo>
                  <a:pt x="112369" y="25869"/>
                </a:lnTo>
                <a:lnTo>
                  <a:pt x="109734" y="19097"/>
                </a:lnTo>
                <a:lnTo>
                  <a:pt x="94683" y="7931"/>
                </a:lnTo>
                <a:lnTo>
                  <a:pt x="70762" y="4038"/>
                </a:lnTo>
                <a:close/>
              </a:path>
              <a:path w="900429" h="163829">
                <a:moveTo>
                  <a:pt x="90745" y="97904"/>
                </a:moveTo>
                <a:lnTo>
                  <a:pt x="39646" y="97904"/>
                </a:lnTo>
                <a:lnTo>
                  <a:pt x="55418" y="98958"/>
                </a:lnTo>
                <a:lnTo>
                  <a:pt x="64856" y="104274"/>
                </a:lnTo>
                <a:lnTo>
                  <a:pt x="70294" y="115451"/>
                </a:lnTo>
                <a:lnTo>
                  <a:pt x="74064" y="134086"/>
                </a:lnTo>
                <a:lnTo>
                  <a:pt x="78509" y="160794"/>
                </a:lnTo>
                <a:lnTo>
                  <a:pt x="107972" y="160794"/>
                </a:lnTo>
                <a:lnTo>
                  <a:pt x="105589" y="148880"/>
                </a:lnTo>
                <a:lnTo>
                  <a:pt x="101490" y="126847"/>
                </a:lnTo>
                <a:lnTo>
                  <a:pt x="99464" y="117119"/>
                </a:lnTo>
                <a:lnTo>
                  <a:pt x="96702" y="108022"/>
                </a:lnTo>
                <a:lnTo>
                  <a:pt x="92796" y="100204"/>
                </a:lnTo>
                <a:lnTo>
                  <a:pt x="90745" y="97904"/>
                </a:lnTo>
                <a:close/>
              </a:path>
              <a:path w="900429" h="163829">
                <a:moveTo>
                  <a:pt x="112369" y="25869"/>
                </a:moveTo>
                <a:lnTo>
                  <a:pt x="66952" y="25869"/>
                </a:lnTo>
                <a:lnTo>
                  <a:pt x="78027" y="27899"/>
                </a:lnTo>
                <a:lnTo>
                  <a:pt x="84398" y="33494"/>
                </a:lnTo>
                <a:lnTo>
                  <a:pt x="86936" y="41716"/>
                </a:lnTo>
                <a:lnTo>
                  <a:pt x="86508" y="51650"/>
                </a:lnTo>
                <a:lnTo>
                  <a:pt x="86256" y="51650"/>
                </a:lnTo>
                <a:lnTo>
                  <a:pt x="82965" y="61221"/>
                </a:lnTo>
                <a:lnTo>
                  <a:pt x="77080" y="68707"/>
                </a:lnTo>
                <a:lnTo>
                  <a:pt x="69146" y="73582"/>
                </a:lnTo>
                <a:lnTo>
                  <a:pt x="59713" y="75323"/>
                </a:lnTo>
                <a:lnTo>
                  <a:pt x="103820" y="75323"/>
                </a:lnTo>
                <a:lnTo>
                  <a:pt x="109687" y="68138"/>
                </a:lnTo>
                <a:lnTo>
                  <a:pt x="114704" y="56845"/>
                </a:lnTo>
                <a:lnTo>
                  <a:pt x="116285" y="35935"/>
                </a:lnTo>
                <a:lnTo>
                  <a:pt x="112369" y="25869"/>
                </a:lnTo>
                <a:close/>
              </a:path>
              <a:path w="900429" h="163829">
                <a:moveTo>
                  <a:pt x="203288" y="153060"/>
                </a:moveTo>
                <a:lnTo>
                  <a:pt x="175156" y="153060"/>
                </a:lnTo>
                <a:lnTo>
                  <a:pt x="175832" y="155958"/>
                </a:lnTo>
                <a:lnTo>
                  <a:pt x="176259" y="157502"/>
                </a:lnTo>
                <a:lnTo>
                  <a:pt x="179601" y="160807"/>
                </a:lnTo>
                <a:lnTo>
                  <a:pt x="183919" y="161823"/>
                </a:lnTo>
                <a:lnTo>
                  <a:pt x="189888" y="163029"/>
                </a:lnTo>
                <a:lnTo>
                  <a:pt x="200048" y="161823"/>
                </a:lnTo>
                <a:lnTo>
                  <a:pt x="203096" y="159397"/>
                </a:lnTo>
                <a:lnTo>
                  <a:pt x="203187" y="154600"/>
                </a:lnTo>
                <a:lnTo>
                  <a:pt x="203288" y="153060"/>
                </a:lnTo>
                <a:close/>
              </a:path>
              <a:path w="900429" h="163829">
                <a:moveTo>
                  <a:pt x="214752" y="68986"/>
                </a:moveTo>
                <a:lnTo>
                  <a:pt x="186967" y="68986"/>
                </a:lnTo>
                <a:lnTo>
                  <a:pt x="187221" y="74828"/>
                </a:lnTo>
                <a:lnTo>
                  <a:pt x="183919" y="95161"/>
                </a:lnTo>
                <a:lnTo>
                  <a:pt x="156783" y="96369"/>
                </a:lnTo>
                <a:lnTo>
                  <a:pt x="136850" y="102044"/>
                </a:lnTo>
                <a:lnTo>
                  <a:pt x="123751" y="112977"/>
                </a:lnTo>
                <a:lnTo>
                  <a:pt x="117117" y="129959"/>
                </a:lnTo>
                <a:lnTo>
                  <a:pt x="117712" y="144384"/>
                </a:lnTo>
                <a:lnTo>
                  <a:pt x="124261" y="154600"/>
                </a:lnTo>
                <a:lnTo>
                  <a:pt x="135048" y="160677"/>
                </a:lnTo>
                <a:lnTo>
                  <a:pt x="148359" y="162687"/>
                </a:lnTo>
                <a:lnTo>
                  <a:pt x="155653" y="162395"/>
                </a:lnTo>
                <a:lnTo>
                  <a:pt x="162563" y="160677"/>
                </a:lnTo>
                <a:lnTo>
                  <a:pt x="165316" y="159397"/>
                </a:lnTo>
                <a:lnTo>
                  <a:pt x="169290" y="157502"/>
                </a:lnTo>
                <a:lnTo>
                  <a:pt x="175156" y="153060"/>
                </a:lnTo>
                <a:lnTo>
                  <a:pt x="203288" y="153060"/>
                </a:lnTo>
                <a:lnTo>
                  <a:pt x="203493" y="149953"/>
                </a:lnTo>
                <a:lnTo>
                  <a:pt x="204007" y="145643"/>
                </a:lnTo>
                <a:lnTo>
                  <a:pt x="146073" y="145643"/>
                </a:lnTo>
                <a:lnTo>
                  <a:pt x="142136" y="138341"/>
                </a:lnTo>
                <a:lnTo>
                  <a:pt x="143822" y="129270"/>
                </a:lnTo>
                <a:lnTo>
                  <a:pt x="143914" y="128778"/>
                </a:lnTo>
                <a:lnTo>
                  <a:pt x="147299" y="120363"/>
                </a:lnTo>
                <a:lnTo>
                  <a:pt x="154137" y="114542"/>
                </a:lnTo>
                <a:lnTo>
                  <a:pt x="165166" y="111163"/>
                </a:lnTo>
                <a:lnTo>
                  <a:pt x="181125" y="110070"/>
                </a:lnTo>
                <a:lnTo>
                  <a:pt x="209782" y="110070"/>
                </a:lnTo>
                <a:lnTo>
                  <a:pt x="214780" y="81254"/>
                </a:lnTo>
                <a:lnTo>
                  <a:pt x="214752" y="68986"/>
                </a:lnTo>
                <a:close/>
              </a:path>
              <a:path w="900429" h="163829">
                <a:moveTo>
                  <a:pt x="209782" y="110070"/>
                </a:moveTo>
                <a:lnTo>
                  <a:pt x="181125" y="110070"/>
                </a:lnTo>
                <a:lnTo>
                  <a:pt x="177777" y="128117"/>
                </a:lnTo>
                <a:lnTo>
                  <a:pt x="177654" y="128778"/>
                </a:lnTo>
                <a:lnTo>
                  <a:pt x="177563" y="129270"/>
                </a:lnTo>
                <a:lnTo>
                  <a:pt x="173012" y="139982"/>
                </a:lnTo>
                <a:lnTo>
                  <a:pt x="166390" y="144632"/>
                </a:lnTo>
                <a:lnTo>
                  <a:pt x="156614" y="145643"/>
                </a:lnTo>
                <a:lnTo>
                  <a:pt x="204007" y="145643"/>
                </a:lnTo>
                <a:lnTo>
                  <a:pt x="204578" y="140850"/>
                </a:lnTo>
                <a:lnTo>
                  <a:pt x="206352" y="129959"/>
                </a:lnTo>
                <a:lnTo>
                  <a:pt x="209782" y="110070"/>
                </a:lnTo>
                <a:close/>
              </a:path>
              <a:path w="900429" h="163829">
                <a:moveTo>
                  <a:pt x="180617" y="49352"/>
                </a:moveTo>
                <a:lnTo>
                  <a:pt x="160025" y="51715"/>
                </a:lnTo>
                <a:lnTo>
                  <a:pt x="145802" y="56915"/>
                </a:lnTo>
                <a:lnTo>
                  <a:pt x="137557" y="62114"/>
                </a:lnTo>
                <a:lnTo>
                  <a:pt x="134896" y="64477"/>
                </a:lnTo>
                <a:lnTo>
                  <a:pt x="144676" y="81064"/>
                </a:lnTo>
                <a:lnTo>
                  <a:pt x="151302" y="75694"/>
                </a:lnTo>
                <a:lnTo>
                  <a:pt x="158820" y="71824"/>
                </a:lnTo>
                <a:lnTo>
                  <a:pt x="166982" y="69555"/>
                </a:lnTo>
                <a:lnTo>
                  <a:pt x="175536" y="68986"/>
                </a:lnTo>
                <a:lnTo>
                  <a:pt x="214752" y="68986"/>
                </a:lnTo>
                <a:lnTo>
                  <a:pt x="214746" y="66256"/>
                </a:lnTo>
                <a:lnTo>
                  <a:pt x="208795" y="56402"/>
                </a:lnTo>
                <a:lnTo>
                  <a:pt x="197296" y="50999"/>
                </a:lnTo>
                <a:lnTo>
                  <a:pt x="180617" y="49352"/>
                </a:lnTo>
                <a:close/>
              </a:path>
              <a:path w="900429" h="163829">
                <a:moveTo>
                  <a:pt x="654205" y="153035"/>
                </a:moveTo>
                <a:lnTo>
                  <a:pt x="626006" y="153035"/>
                </a:lnTo>
                <a:lnTo>
                  <a:pt x="626681" y="155931"/>
                </a:lnTo>
                <a:lnTo>
                  <a:pt x="627107" y="157475"/>
                </a:lnTo>
                <a:lnTo>
                  <a:pt x="630450" y="160769"/>
                </a:lnTo>
                <a:lnTo>
                  <a:pt x="634769" y="161785"/>
                </a:lnTo>
                <a:lnTo>
                  <a:pt x="640738" y="163004"/>
                </a:lnTo>
                <a:lnTo>
                  <a:pt x="650898" y="161785"/>
                </a:lnTo>
                <a:lnTo>
                  <a:pt x="654072" y="159372"/>
                </a:lnTo>
                <a:lnTo>
                  <a:pt x="654106" y="154573"/>
                </a:lnTo>
                <a:lnTo>
                  <a:pt x="654205" y="153035"/>
                </a:lnTo>
                <a:close/>
              </a:path>
              <a:path w="900429" h="163829">
                <a:moveTo>
                  <a:pt x="612969" y="160769"/>
                </a:moveTo>
                <a:lnTo>
                  <a:pt x="586727" y="160769"/>
                </a:lnTo>
                <a:lnTo>
                  <a:pt x="599209" y="162661"/>
                </a:lnTo>
                <a:lnTo>
                  <a:pt x="606557" y="162364"/>
                </a:lnTo>
                <a:lnTo>
                  <a:pt x="612969" y="160769"/>
                </a:lnTo>
                <a:close/>
              </a:path>
              <a:path w="900429" h="163829">
                <a:moveTo>
                  <a:pt x="665617" y="68948"/>
                </a:moveTo>
                <a:lnTo>
                  <a:pt x="637944" y="68948"/>
                </a:lnTo>
                <a:lnTo>
                  <a:pt x="638198" y="74790"/>
                </a:lnTo>
                <a:lnTo>
                  <a:pt x="637055" y="81038"/>
                </a:lnTo>
                <a:lnTo>
                  <a:pt x="634769" y="95135"/>
                </a:lnTo>
                <a:lnTo>
                  <a:pt x="607704" y="96336"/>
                </a:lnTo>
                <a:lnTo>
                  <a:pt x="587794" y="102007"/>
                </a:lnTo>
                <a:lnTo>
                  <a:pt x="574672" y="112939"/>
                </a:lnTo>
                <a:lnTo>
                  <a:pt x="567967" y="129921"/>
                </a:lnTo>
                <a:lnTo>
                  <a:pt x="568580" y="144353"/>
                </a:lnTo>
                <a:lnTo>
                  <a:pt x="575158" y="154573"/>
                </a:lnTo>
                <a:lnTo>
                  <a:pt x="586160" y="160769"/>
                </a:lnTo>
                <a:lnTo>
                  <a:pt x="613276" y="160769"/>
                </a:lnTo>
                <a:lnTo>
                  <a:pt x="620158" y="157475"/>
                </a:lnTo>
                <a:lnTo>
                  <a:pt x="626006" y="153035"/>
                </a:lnTo>
                <a:lnTo>
                  <a:pt x="654205" y="153035"/>
                </a:lnTo>
                <a:lnTo>
                  <a:pt x="654406" y="149923"/>
                </a:lnTo>
                <a:lnTo>
                  <a:pt x="654912" y="145643"/>
                </a:lnTo>
                <a:lnTo>
                  <a:pt x="596922" y="145643"/>
                </a:lnTo>
                <a:lnTo>
                  <a:pt x="592859" y="138341"/>
                </a:lnTo>
                <a:lnTo>
                  <a:pt x="594665" y="129270"/>
                </a:lnTo>
                <a:lnTo>
                  <a:pt x="594763" y="128778"/>
                </a:lnTo>
                <a:lnTo>
                  <a:pt x="598149" y="120363"/>
                </a:lnTo>
                <a:lnTo>
                  <a:pt x="604987" y="114542"/>
                </a:lnTo>
                <a:lnTo>
                  <a:pt x="616016" y="111163"/>
                </a:lnTo>
                <a:lnTo>
                  <a:pt x="631974" y="110070"/>
                </a:lnTo>
                <a:lnTo>
                  <a:pt x="660626" y="110070"/>
                </a:lnTo>
                <a:lnTo>
                  <a:pt x="665630" y="81216"/>
                </a:lnTo>
                <a:lnTo>
                  <a:pt x="665617" y="68948"/>
                </a:lnTo>
                <a:close/>
              </a:path>
              <a:path w="900429" h="163829">
                <a:moveTo>
                  <a:pt x="660626" y="110070"/>
                </a:moveTo>
                <a:lnTo>
                  <a:pt x="631974" y="110070"/>
                </a:lnTo>
                <a:lnTo>
                  <a:pt x="628504" y="128778"/>
                </a:lnTo>
                <a:lnTo>
                  <a:pt x="628412" y="129270"/>
                </a:lnTo>
                <a:lnTo>
                  <a:pt x="623862" y="139982"/>
                </a:lnTo>
                <a:lnTo>
                  <a:pt x="617240" y="144632"/>
                </a:lnTo>
                <a:lnTo>
                  <a:pt x="607463" y="145643"/>
                </a:lnTo>
                <a:lnTo>
                  <a:pt x="654912" y="145643"/>
                </a:lnTo>
                <a:lnTo>
                  <a:pt x="655483" y="140819"/>
                </a:lnTo>
                <a:lnTo>
                  <a:pt x="657212" y="129921"/>
                </a:lnTo>
                <a:lnTo>
                  <a:pt x="660626" y="110070"/>
                </a:lnTo>
                <a:close/>
              </a:path>
              <a:path w="900429" h="163829">
                <a:moveTo>
                  <a:pt x="631467" y="49326"/>
                </a:moveTo>
                <a:lnTo>
                  <a:pt x="610875" y="51690"/>
                </a:lnTo>
                <a:lnTo>
                  <a:pt x="596652" y="56889"/>
                </a:lnTo>
                <a:lnTo>
                  <a:pt x="588407" y="62089"/>
                </a:lnTo>
                <a:lnTo>
                  <a:pt x="585746" y="64452"/>
                </a:lnTo>
                <a:lnTo>
                  <a:pt x="595526" y="81038"/>
                </a:lnTo>
                <a:lnTo>
                  <a:pt x="602223" y="75663"/>
                </a:lnTo>
                <a:lnTo>
                  <a:pt x="609766" y="71793"/>
                </a:lnTo>
                <a:lnTo>
                  <a:pt x="617903" y="69522"/>
                </a:lnTo>
                <a:lnTo>
                  <a:pt x="626386" y="68948"/>
                </a:lnTo>
                <a:lnTo>
                  <a:pt x="665617" y="68948"/>
                </a:lnTo>
                <a:lnTo>
                  <a:pt x="665614" y="66225"/>
                </a:lnTo>
                <a:lnTo>
                  <a:pt x="659693" y="56375"/>
                </a:lnTo>
                <a:lnTo>
                  <a:pt x="648199" y="50973"/>
                </a:lnTo>
                <a:lnTo>
                  <a:pt x="631467" y="49326"/>
                </a:lnTo>
                <a:close/>
              </a:path>
              <a:path w="900429" h="163829">
                <a:moveTo>
                  <a:pt x="300870" y="154051"/>
                </a:moveTo>
                <a:lnTo>
                  <a:pt x="251102" y="154051"/>
                </a:lnTo>
                <a:lnTo>
                  <a:pt x="256055" y="162661"/>
                </a:lnTo>
                <a:lnTo>
                  <a:pt x="271930" y="162661"/>
                </a:lnTo>
                <a:lnTo>
                  <a:pt x="294653" y="158326"/>
                </a:lnTo>
                <a:lnTo>
                  <a:pt x="300870" y="154051"/>
                </a:lnTo>
                <a:close/>
              </a:path>
              <a:path w="900429" h="163829">
                <a:moveTo>
                  <a:pt x="278026" y="0"/>
                </a:moveTo>
                <a:lnTo>
                  <a:pt x="249705" y="0"/>
                </a:lnTo>
                <a:lnTo>
                  <a:pt x="221765" y="160705"/>
                </a:lnTo>
                <a:lnTo>
                  <a:pt x="243101" y="160705"/>
                </a:lnTo>
                <a:lnTo>
                  <a:pt x="246149" y="154051"/>
                </a:lnTo>
                <a:lnTo>
                  <a:pt x="300870" y="154051"/>
                </a:lnTo>
                <a:lnTo>
                  <a:pt x="311982" y="146410"/>
                </a:lnTo>
                <a:lnTo>
                  <a:pt x="314522" y="142621"/>
                </a:lnTo>
                <a:lnTo>
                  <a:pt x="259611" y="142621"/>
                </a:lnTo>
                <a:lnTo>
                  <a:pt x="254150" y="135890"/>
                </a:lnTo>
                <a:lnTo>
                  <a:pt x="255928" y="125450"/>
                </a:lnTo>
                <a:lnTo>
                  <a:pt x="261262" y="92303"/>
                </a:lnTo>
                <a:lnTo>
                  <a:pt x="263772" y="83706"/>
                </a:lnTo>
                <a:lnTo>
                  <a:pt x="268294" y="76755"/>
                </a:lnTo>
                <a:lnTo>
                  <a:pt x="274888" y="72104"/>
                </a:lnTo>
                <a:lnTo>
                  <a:pt x="283503" y="70383"/>
                </a:lnTo>
                <a:lnTo>
                  <a:pt x="326811" y="70383"/>
                </a:lnTo>
                <a:lnTo>
                  <a:pt x="323936" y="63299"/>
                </a:lnTo>
                <a:lnTo>
                  <a:pt x="312174" y="53822"/>
                </a:lnTo>
                <a:lnTo>
                  <a:pt x="268628" y="53822"/>
                </a:lnTo>
                <a:lnTo>
                  <a:pt x="278026" y="0"/>
                </a:lnTo>
                <a:close/>
              </a:path>
              <a:path w="900429" h="163829">
                <a:moveTo>
                  <a:pt x="326811" y="70383"/>
                </a:moveTo>
                <a:lnTo>
                  <a:pt x="283741" y="70383"/>
                </a:lnTo>
                <a:lnTo>
                  <a:pt x="293030" y="72310"/>
                </a:lnTo>
                <a:lnTo>
                  <a:pt x="299092" y="78436"/>
                </a:lnTo>
                <a:lnTo>
                  <a:pt x="301797" y="89280"/>
                </a:lnTo>
                <a:lnTo>
                  <a:pt x="301013" y="105359"/>
                </a:lnTo>
                <a:lnTo>
                  <a:pt x="296713" y="122030"/>
                </a:lnTo>
                <a:lnTo>
                  <a:pt x="289567" y="133634"/>
                </a:lnTo>
                <a:lnTo>
                  <a:pt x="280207" y="140415"/>
                </a:lnTo>
                <a:lnTo>
                  <a:pt x="269263" y="142621"/>
                </a:lnTo>
                <a:lnTo>
                  <a:pt x="314522" y="142621"/>
                </a:lnTo>
                <a:lnTo>
                  <a:pt x="323954" y="128548"/>
                </a:lnTo>
                <a:lnTo>
                  <a:pt x="330604" y="106375"/>
                </a:lnTo>
                <a:lnTo>
                  <a:pt x="330894" y="92303"/>
                </a:lnTo>
                <a:lnTo>
                  <a:pt x="330957" y="89280"/>
                </a:lnTo>
                <a:lnTo>
                  <a:pt x="331072" y="83706"/>
                </a:lnTo>
                <a:lnTo>
                  <a:pt x="331127" y="81019"/>
                </a:lnTo>
                <a:lnTo>
                  <a:pt x="326811" y="70383"/>
                </a:lnTo>
                <a:close/>
              </a:path>
              <a:path w="900429" h="163829">
                <a:moveTo>
                  <a:pt x="294409" y="49504"/>
                </a:moveTo>
                <a:lnTo>
                  <a:pt x="286505" y="49716"/>
                </a:lnTo>
                <a:lnTo>
                  <a:pt x="279661" y="50430"/>
                </a:lnTo>
                <a:lnTo>
                  <a:pt x="273746" y="51760"/>
                </a:lnTo>
                <a:lnTo>
                  <a:pt x="268628" y="53822"/>
                </a:lnTo>
                <a:lnTo>
                  <a:pt x="312174" y="53822"/>
                </a:lnTo>
                <a:lnTo>
                  <a:pt x="311030" y="52900"/>
                </a:lnTo>
                <a:lnTo>
                  <a:pt x="294409" y="49504"/>
                </a:lnTo>
                <a:close/>
              </a:path>
              <a:path w="900429" h="163829">
                <a:moveTo>
                  <a:pt x="409090" y="48882"/>
                </a:moveTo>
                <a:lnTo>
                  <a:pt x="380814" y="53478"/>
                </a:lnTo>
                <a:lnTo>
                  <a:pt x="361004" y="66657"/>
                </a:lnTo>
                <a:lnTo>
                  <a:pt x="348600" y="87506"/>
                </a:lnTo>
                <a:lnTo>
                  <a:pt x="342542" y="115112"/>
                </a:lnTo>
                <a:lnTo>
                  <a:pt x="343825" y="133340"/>
                </a:lnTo>
                <a:lnTo>
                  <a:pt x="343852" y="133724"/>
                </a:lnTo>
                <a:lnTo>
                  <a:pt x="351495" y="149051"/>
                </a:lnTo>
                <a:lnTo>
                  <a:pt x="364849" y="159471"/>
                </a:lnTo>
                <a:lnTo>
                  <a:pt x="382928" y="163283"/>
                </a:lnTo>
                <a:lnTo>
                  <a:pt x="409645" y="159471"/>
                </a:lnTo>
                <a:lnTo>
                  <a:pt x="428457" y="147880"/>
                </a:lnTo>
                <a:lnTo>
                  <a:pt x="431336" y="143306"/>
                </a:lnTo>
                <a:lnTo>
                  <a:pt x="388008" y="143306"/>
                </a:lnTo>
                <a:lnTo>
                  <a:pt x="378675" y="140637"/>
                </a:lnTo>
                <a:lnTo>
                  <a:pt x="373260" y="133340"/>
                </a:lnTo>
                <a:lnTo>
                  <a:pt x="371345" y="122486"/>
                </a:lnTo>
                <a:lnTo>
                  <a:pt x="372514" y="109143"/>
                </a:lnTo>
                <a:lnTo>
                  <a:pt x="377780" y="89764"/>
                </a:lnTo>
                <a:lnTo>
                  <a:pt x="385023" y="77481"/>
                </a:lnTo>
                <a:lnTo>
                  <a:pt x="393695" y="71033"/>
                </a:lnTo>
                <a:lnTo>
                  <a:pt x="403248" y="69164"/>
                </a:lnTo>
                <a:lnTo>
                  <a:pt x="444036" y="69164"/>
                </a:lnTo>
                <a:lnTo>
                  <a:pt x="442395" y="64647"/>
                </a:lnTo>
                <a:lnTo>
                  <a:pt x="429505" y="53183"/>
                </a:lnTo>
                <a:lnTo>
                  <a:pt x="409090" y="48882"/>
                </a:lnTo>
                <a:close/>
              </a:path>
              <a:path w="900429" h="163829">
                <a:moveTo>
                  <a:pt x="444036" y="69164"/>
                </a:moveTo>
                <a:lnTo>
                  <a:pt x="403248" y="69164"/>
                </a:lnTo>
                <a:lnTo>
                  <a:pt x="414110" y="72771"/>
                </a:lnTo>
                <a:lnTo>
                  <a:pt x="418900" y="81557"/>
                </a:lnTo>
                <a:lnTo>
                  <a:pt x="412707" y="122238"/>
                </a:lnTo>
                <a:lnTo>
                  <a:pt x="388008" y="143306"/>
                </a:lnTo>
                <a:lnTo>
                  <a:pt x="431336" y="143306"/>
                </a:lnTo>
                <a:lnTo>
                  <a:pt x="440792" y="128281"/>
                </a:lnTo>
                <a:lnTo>
                  <a:pt x="448079" y="100444"/>
                </a:lnTo>
                <a:lnTo>
                  <a:pt x="448203" y="92465"/>
                </a:lnTo>
                <a:lnTo>
                  <a:pt x="448280" y="87506"/>
                </a:lnTo>
                <a:lnTo>
                  <a:pt x="448380" y="81120"/>
                </a:lnTo>
                <a:lnTo>
                  <a:pt x="444036" y="69164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-46"/>
            <a:ext cx="2449830" cy="6851650"/>
            <a:chOff x="0" y="-46"/>
            <a:chExt cx="2449830" cy="685165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-46"/>
              <a:ext cx="2449702" cy="685114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49715" cy="685109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600704" y="457200"/>
            <a:ext cx="4866895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2000" b="1" i="0" spc="-2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2025</a:t>
            </a:r>
            <a:r>
              <a:rPr lang="ko-KR" altLang="en-US" sz="2000" b="1" i="0" spc="-2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년 </a:t>
            </a:r>
            <a:r>
              <a:rPr lang="en-US" altLang="ko-KR" sz="2000" b="1" i="0" spc="-2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3</a:t>
            </a:r>
            <a:r>
              <a:rPr lang="ko-KR" altLang="en-US" sz="2000" b="1" i="0" spc="-2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분기 글로벌 돼지고기 시장</a:t>
            </a:r>
            <a:endParaRPr sz="2000" b="1" i="0" spc="-20" dirty="0">
              <a:solidFill>
                <a:srgbClr val="0057FF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47599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2</a:t>
            </a:fld>
            <a:endParaRPr sz="12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00705" y="763904"/>
            <a:ext cx="6054725" cy="2834943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212090">
              <a:lnSpc>
                <a:spcPts val="1730"/>
              </a:lnSpc>
              <a:spcBef>
                <a:spcPts val="310"/>
              </a:spcBef>
            </a:pPr>
            <a:r>
              <a:rPr lang="ko-KR" altLang="ko-KR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세계 무역은 여전히 불확실성에 직면</a:t>
            </a:r>
            <a:r>
              <a:rPr lang="ko-KR" altLang="en-US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함</a:t>
            </a:r>
            <a:r>
              <a:rPr lang="en-US" altLang="ko-KR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– </a:t>
            </a:r>
            <a:r>
              <a:rPr lang="ko-KR" altLang="ko-KR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질병 </a:t>
            </a:r>
            <a:r>
              <a:rPr lang="ko-KR" altLang="en-US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리스크가</a:t>
            </a:r>
            <a:r>
              <a:rPr lang="ko-KR" altLang="ko-KR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생산에 부담을 주지만</a:t>
            </a:r>
            <a:r>
              <a:rPr lang="en-US" altLang="ko-KR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, </a:t>
            </a:r>
            <a:r>
              <a:rPr lang="ko-KR" altLang="ko-KR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낮은 </a:t>
            </a:r>
            <a:r>
              <a:rPr lang="ko-KR" altLang="en-US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생산비가 </a:t>
            </a:r>
            <a:r>
              <a:rPr lang="ko-KR" altLang="ko-KR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일부 </a:t>
            </a:r>
            <a:r>
              <a:rPr lang="ko-KR" altLang="en-US" sz="1050" b="1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상쇄</a:t>
            </a:r>
            <a:endParaRPr lang="ko-KR" altLang="ko-KR" sz="1050" dirty="0">
              <a:solidFill>
                <a:srgbClr val="002060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 marL="12700" marR="212090">
              <a:lnSpc>
                <a:spcPts val="1730"/>
              </a:lnSpc>
              <a:spcBef>
                <a:spcPts val="310"/>
              </a:spcBef>
            </a:pPr>
            <a:endParaRPr lang="en-US" sz="1300" i="1" spc="-20" dirty="0">
              <a:solidFill>
                <a:srgbClr val="0057FF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  <a:p>
            <a:pPr marL="12700" marR="212090">
              <a:lnSpc>
                <a:spcPts val="1730"/>
              </a:lnSpc>
              <a:spcBef>
                <a:spcPts val="310"/>
              </a:spcBef>
            </a:pPr>
            <a:r>
              <a:rPr lang="en-US" sz="1300" spc="-2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2025</a:t>
            </a:r>
            <a:r>
              <a:rPr lang="ko-KR" altLang="en-US" sz="1300" spc="-2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년 글로벌 이슈</a:t>
            </a:r>
            <a:endParaRPr lang="ko-KR" altLang="en-US" sz="1300" dirty="0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  <a:p>
            <a:pPr marL="183515" marR="30480" indent="-171450">
              <a:lnSpc>
                <a:spcPts val="1200"/>
              </a:lnSpc>
              <a:spcBef>
                <a:spcPts val="350"/>
              </a:spcBef>
              <a:buFontTx/>
              <a:buChar char="•"/>
              <a:tabLst>
                <a:tab pos="183515" algn="l"/>
                <a:tab pos="184785" algn="l"/>
              </a:tabLst>
            </a:pPr>
            <a:r>
              <a:rPr lang="ko-KR" altLang="en-US" sz="900" u="sng" dirty="0">
                <a:solidFill>
                  <a:srgbClr val="0057FF"/>
                </a:solidFill>
                <a:latin typeface="Arial"/>
                <a:cs typeface="Arial"/>
              </a:rPr>
              <a:t>	</a:t>
            </a:r>
            <a:r>
              <a:rPr lang="ko-KR" altLang="en-US" sz="9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글로벌 </a:t>
            </a:r>
            <a:r>
              <a:rPr lang="ko-KR" altLang="ko-KR" sz="9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단백질 무역의 지속적인 불확실성</a:t>
            </a:r>
            <a:r>
              <a:rPr lang="en-US" altLang="ko-KR" sz="9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r>
              <a:rPr sz="900" b="1" spc="-2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미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·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중 간 진행 중인 무역 협상은 여전히 세계 돼지고기 시장 불안정을 부추기고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최근 몇 년간 중국은 현지 생산 증가로 미국산 돼지고기 수입을 줄였으나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여전히 미국산 돼지고기의 주요 수입국이다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현재 두 나라 간 협상 결과는 글로벌 무역에 광범위한 영향을 미칠 수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한편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브라질의 빠른 수출 성장과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2025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유럽의 소폭 증가세는 새로운 시장에서의 경쟁을 </a:t>
            </a:r>
            <a:r>
              <a:rPr lang="ko-KR" altLang="ko-KR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심화시키고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ko-KR" altLang="ko-KR" sz="9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marL="184785" marR="5080" indent="-172720">
              <a:lnSpc>
                <a:spcPts val="1200"/>
              </a:lnSpc>
              <a:spcBef>
                <a:spcPts val="500"/>
              </a:spcBef>
              <a:buClr>
                <a:srgbClr val="0057FF"/>
              </a:buClr>
              <a:buFont typeface="Arial"/>
              <a:buChar char="•"/>
              <a:tabLst>
                <a:tab pos="184785" algn="l"/>
              </a:tabLst>
            </a:pPr>
            <a:r>
              <a:rPr lang="ko-KR" altLang="ko-KR" sz="9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지속되는 질병 위협</a:t>
            </a:r>
            <a:r>
              <a:rPr lang="en-US" altLang="ko-KR" sz="9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전 세계 생산자들에게 있어 가축 건강은 여전히 주요 우려 사항이다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아프리카 </a:t>
            </a:r>
            <a:r>
              <a:rPr lang="ko-KR" altLang="ko-KR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돼지열병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(ASF)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은 아시아와 유럽 일부 지역에서 확산되고 있으며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돼지생식기호흡기증후군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(PRRSV)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은 북미와 스페인에서 생산성을 저해하고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구제역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(FMD)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또한 무역 불확실성을 가중시키고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첨단 방역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자동화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무인화 기술이 이러한 위험을 완화하는 데 도움을 주고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ko-KR" altLang="ko-KR" sz="9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marL="184785" marR="5080" indent="-172720">
              <a:lnSpc>
                <a:spcPts val="1200"/>
              </a:lnSpc>
              <a:spcBef>
                <a:spcPts val="500"/>
              </a:spcBef>
              <a:buClr>
                <a:srgbClr val="0057FF"/>
              </a:buClr>
              <a:buFont typeface="Arial"/>
              <a:buChar char="•"/>
              <a:tabLst>
                <a:tab pos="184785" algn="l"/>
              </a:tabLst>
            </a:pPr>
            <a:r>
              <a:rPr lang="ko-KR" altLang="ko-KR" sz="9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불확실성 속 </a:t>
            </a:r>
            <a:r>
              <a:rPr lang="ko-KR" altLang="ko-KR" sz="900" b="1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곡물가</a:t>
            </a:r>
            <a:r>
              <a:rPr lang="ko-KR" altLang="ko-KR" sz="9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하락세</a:t>
            </a:r>
            <a:r>
              <a:rPr lang="en-US" altLang="ko-KR" sz="9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CBOT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옥수수 가격은 미국의 우호적인 기상 조건과 브라질의 강력한 옥수수 작황에 힘입어 하락세를 이어가고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반면 대두와 </a:t>
            </a:r>
            <a:r>
              <a:rPr lang="ko-KR" altLang="ko-KR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대두박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시장은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상반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된 신호를 보이고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미국 환경보호청이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2026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년과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2027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년에 제안한 바이오 연료 의무 할당은 대두 가격을 지지하는 요인으로 작용하지만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대두박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가격에는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하락 압박</a:t>
            </a:r>
            <a:r>
              <a:rPr lang="ko-KR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을 주고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ko-KR" altLang="ko-KR" sz="9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marL="184785" marR="5080" indent="-172720">
              <a:lnSpc>
                <a:spcPct val="110100"/>
              </a:lnSpc>
              <a:spcBef>
                <a:spcPts val="500"/>
              </a:spcBef>
              <a:buClr>
                <a:srgbClr val="0057FF"/>
              </a:buClr>
              <a:buFont typeface="Arial"/>
              <a:buChar char="•"/>
              <a:tabLst>
                <a:tab pos="184785" algn="l"/>
              </a:tabLst>
            </a:pPr>
            <a:endParaRPr sz="9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67772" y="3598847"/>
            <a:ext cx="6054194" cy="2352803"/>
          </a:xfrm>
          <a:prstGeom prst="rect">
            <a:avLst/>
          </a:prstGeom>
          <a:ln w="9525">
            <a:noFill/>
          </a:ln>
        </p:spPr>
        <p:txBody>
          <a:bodyPr vert="horz" wrap="square" lIns="0" tIns="54610" rIns="0" bIns="0" rtlCol="0">
            <a:normAutofit fontScale="92500"/>
          </a:bodyPr>
          <a:lstStyle/>
          <a:p>
            <a:pPr marL="92075">
              <a:spcBef>
                <a:spcPts val="430"/>
              </a:spcBef>
            </a:pPr>
            <a:r>
              <a:rPr lang="en-US" altLang="ko-KR" sz="13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2025</a:t>
            </a:r>
            <a:r>
              <a:rPr lang="ko-KR" altLang="ko-KR" sz="13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년</a:t>
            </a:r>
            <a:r>
              <a:rPr lang="en-US" altLang="ko-KR" sz="13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3</a:t>
            </a:r>
            <a:r>
              <a:rPr lang="ko-KR" altLang="ko-KR" sz="13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분기 및 이후 주목할 사항</a:t>
            </a:r>
            <a:endParaRPr lang="en-US" sz="1200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 marL="264160" marR="230504" indent="-172720">
              <a:lnSpc>
                <a:spcPts val="1200"/>
              </a:lnSpc>
              <a:spcBef>
                <a:spcPts val="439"/>
              </a:spcBef>
              <a:buClr>
                <a:srgbClr val="0057FF"/>
              </a:buClr>
              <a:buFont typeface="Arial"/>
              <a:buChar char="•"/>
              <a:tabLst>
                <a:tab pos="264160" algn="l"/>
              </a:tabLst>
            </a:pPr>
            <a:r>
              <a:rPr lang="ko-KR" altLang="ko-KR" sz="10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무역 정책 변화는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대부분 지역에서 생산 계획 및 가격 역학에 영향을 줄 것이다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미국이 일부 국가와 협정을 체결했으나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중국과의 관세 문제는 여전히 불확실하다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ko-KR" altLang="ko-KR" sz="10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marL="264160" marR="230504" indent="-172720">
              <a:lnSpc>
                <a:spcPts val="1200"/>
              </a:lnSpc>
              <a:spcBef>
                <a:spcPts val="439"/>
              </a:spcBef>
              <a:buClr>
                <a:srgbClr val="0057FF"/>
              </a:buClr>
              <a:buFont typeface="Arial"/>
              <a:buChar char="•"/>
              <a:tabLst>
                <a:tab pos="264160" algn="l"/>
              </a:tabLst>
            </a:pP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생산</a:t>
            </a:r>
            <a:r>
              <a:rPr lang="ko-KR" altLang="en-US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비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구조는 여러 요인에 따라 달라진다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예를 들어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비료 가격 상승은 곡물 가격을 끌어올릴 수 있다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또한 </a:t>
            </a:r>
            <a:r>
              <a:rPr lang="ko-KR" altLang="ko-KR" sz="10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호르무즈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해협 봉쇄와 같은 </a:t>
            </a:r>
            <a:r>
              <a:rPr lang="ko-KR" altLang="ko-KR" sz="10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무역</a:t>
            </a:r>
            <a:r>
              <a:rPr lang="ko-KR" altLang="en-US" sz="10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에 대한 어떤 </a:t>
            </a:r>
            <a:r>
              <a:rPr lang="ko-KR" altLang="ko-KR" sz="10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차질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은 비용을 더욱 증가시킬 수 있다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ko-KR" altLang="ko-KR" sz="10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marL="264160" marR="230504" indent="-172720">
              <a:lnSpc>
                <a:spcPts val="1200"/>
              </a:lnSpc>
              <a:spcBef>
                <a:spcPts val="439"/>
              </a:spcBef>
              <a:buClr>
                <a:srgbClr val="0057FF"/>
              </a:buClr>
              <a:buFont typeface="Arial"/>
              <a:buChar char="•"/>
              <a:tabLst>
                <a:tab pos="264160" algn="l"/>
              </a:tabLst>
            </a:pPr>
            <a:r>
              <a:rPr lang="ko-KR" altLang="ko-KR" sz="10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반복되는 질병 발생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은 여전히 생산과 무역을 위협한다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ASF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는 서유럽과 아시아에서 우려로 남아 있으며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다만 일부 지역에서는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FMD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와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PRRSV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상황이 개선되었다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</a:p>
          <a:p>
            <a:pPr marL="264160" marR="230504" indent="-172720">
              <a:lnSpc>
                <a:spcPts val="1200"/>
              </a:lnSpc>
              <a:spcBef>
                <a:spcPts val="439"/>
              </a:spcBef>
              <a:buClr>
                <a:srgbClr val="0057FF"/>
              </a:buClr>
              <a:buFont typeface="Arial"/>
              <a:buChar char="•"/>
              <a:tabLst>
                <a:tab pos="264160" algn="l"/>
              </a:tabLst>
            </a:pP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일부 지역에서 경제</a:t>
            </a:r>
            <a:r>
              <a:rPr lang="ko-KR" altLang="en-US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적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성과가 약화될 수 있다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10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주요 경제권의 회복력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은 소비자 신뢰와 지출을 유지하는 데 중요한 역할을 할 것이다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ko-KR" altLang="ko-KR" sz="10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marL="264160" marR="230504" indent="-172720">
              <a:lnSpc>
                <a:spcPts val="1200"/>
              </a:lnSpc>
              <a:spcBef>
                <a:spcPts val="439"/>
              </a:spcBef>
              <a:buClr>
                <a:srgbClr val="0057FF"/>
              </a:buClr>
              <a:buFont typeface="Arial"/>
              <a:buChar char="•"/>
              <a:tabLst>
                <a:tab pos="264160" algn="l"/>
              </a:tabLst>
            </a:pP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가금류와 같은 다른 단백질 공급원과의 경쟁은 심화되고 있다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10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경쟁력 있는 가격과 변화하는 소비자 선호가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이러한 흐름을 이끌고 있다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ko-KR" altLang="ko-KR" sz="10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marL="264160" marR="230504" indent="-172720">
              <a:lnSpc>
                <a:spcPts val="1200"/>
              </a:lnSpc>
              <a:spcBef>
                <a:spcPts val="439"/>
              </a:spcBef>
              <a:buClr>
                <a:srgbClr val="0057FF"/>
              </a:buClr>
              <a:buFont typeface="Arial"/>
              <a:buChar char="•"/>
              <a:tabLst>
                <a:tab pos="264160" algn="l"/>
              </a:tabLst>
            </a:pPr>
            <a:r>
              <a:rPr lang="ko-KR" altLang="ko-KR" sz="1000" b="1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환율 변동 가능성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도 존재한다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특히 브라질 </a:t>
            </a:r>
            <a:r>
              <a:rPr lang="ko-KR" altLang="ko-KR" sz="10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헤알화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가치가 추가 상승할 경우</a:t>
            </a:r>
            <a:r>
              <a:rPr lang="en-US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10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글로벌 수출 흐름에 영향을 줄 수 있다</a:t>
            </a:r>
            <a:r>
              <a:rPr lang="en-US" altLang="ko-KR" sz="10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.</a:t>
            </a:r>
            <a:endParaRPr lang="ko-KR" altLang="ko-KR" sz="10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488B77A-583E-6836-E340-33EA4021B4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414" y="-47"/>
            <a:ext cx="2535445" cy="685109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766557" y="6388620"/>
            <a:ext cx="900430" cy="163830"/>
          </a:xfrm>
          <a:custGeom>
            <a:avLst/>
            <a:gdLst/>
            <a:ahLst/>
            <a:cxnLst/>
            <a:rect l="l" t="t" r="r" b="b"/>
            <a:pathLst>
              <a:path w="900429" h="163829">
                <a:moveTo>
                  <a:pt x="532622" y="154051"/>
                </a:moveTo>
                <a:lnTo>
                  <a:pt x="482726" y="154051"/>
                </a:lnTo>
                <a:lnTo>
                  <a:pt x="487680" y="162661"/>
                </a:lnTo>
                <a:lnTo>
                  <a:pt x="503682" y="162661"/>
                </a:lnTo>
                <a:lnTo>
                  <a:pt x="526405" y="158326"/>
                </a:lnTo>
                <a:lnTo>
                  <a:pt x="532622" y="154051"/>
                </a:lnTo>
                <a:close/>
              </a:path>
              <a:path w="900429" h="163829">
                <a:moveTo>
                  <a:pt x="509650" y="0"/>
                </a:moveTo>
                <a:lnTo>
                  <a:pt x="481457" y="0"/>
                </a:lnTo>
                <a:lnTo>
                  <a:pt x="453517" y="160705"/>
                </a:lnTo>
                <a:lnTo>
                  <a:pt x="474725" y="160705"/>
                </a:lnTo>
                <a:lnTo>
                  <a:pt x="477900" y="154051"/>
                </a:lnTo>
                <a:lnTo>
                  <a:pt x="532622" y="154051"/>
                </a:lnTo>
                <a:lnTo>
                  <a:pt x="543734" y="146410"/>
                </a:lnTo>
                <a:lnTo>
                  <a:pt x="546274" y="142621"/>
                </a:lnTo>
                <a:lnTo>
                  <a:pt x="491363" y="142621"/>
                </a:lnTo>
                <a:lnTo>
                  <a:pt x="485901" y="135890"/>
                </a:lnTo>
                <a:lnTo>
                  <a:pt x="492760" y="92316"/>
                </a:lnTo>
                <a:lnTo>
                  <a:pt x="515239" y="70408"/>
                </a:lnTo>
                <a:lnTo>
                  <a:pt x="558609" y="70408"/>
                </a:lnTo>
                <a:lnTo>
                  <a:pt x="555736" y="63299"/>
                </a:lnTo>
                <a:lnTo>
                  <a:pt x="543979" y="53822"/>
                </a:lnTo>
                <a:lnTo>
                  <a:pt x="500380" y="53822"/>
                </a:lnTo>
                <a:lnTo>
                  <a:pt x="509650" y="0"/>
                </a:lnTo>
                <a:close/>
              </a:path>
              <a:path w="900429" h="163829">
                <a:moveTo>
                  <a:pt x="558609" y="70408"/>
                </a:moveTo>
                <a:lnTo>
                  <a:pt x="515239" y="70408"/>
                </a:lnTo>
                <a:lnTo>
                  <a:pt x="524652" y="72330"/>
                </a:lnTo>
                <a:lnTo>
                  <a:pt x="530828" y="78463"/>
                </a:lnTo>
                <a:lnTo>
                  <a:pt x="533527" y="89307"/>
                </a:lnTo>
                <a:lnTo>
                  <a:pt x="532511" y="105359"/>
                </a:lnTo>
                <a:lnTo>
                  <a:pt x="528107" y="121489"/>
                </a:lnTo>
                <a:lnTo>
                  <a:pt x="521001" y="133153"/>
                </a:lnTo>
                <a:lnTo>
                  <a:pt x="511776" y="140234"/>
                </a:lnTo>
                <a:lnTo>
                  <a:pt x="501015" y="142621"/>
                </a:lnTo>
                <a:lnTo>
                  <a:pt x="546274" y="142621"/>
                </a:lnTo>
                <a:lnTo>
                  <a:pt x="555706" y="128548"/>
                </a:lnTo>
                <a:lnTo>
                  <a:pt x="562356" y="106375"/>
                </a:lnTo>
                <a:lnTo>
                  <a:pt x="562656" y="92316"/>
                </a:lnTo>
                <a:lnTo>
                  <a:pt x="562720" y="89307"/>
                </a:lnTo>
                <a:lnTo>
                  <a:pt x="562840" y="83712"/>
                </a:lnTo>
                <a:lnTo>
                  <a:pt x="562897" y="81019"/>
                </a:lnTo>
                <a:lnTo>
                  <a:pt x="558609" y="70408"/>
                </a:lnTo>
                <a:close/>
              </a:path>
              <a:path w="900429" h="163829">
                <a:moveTo>
                  <a:pt x="526161" y="49504"/>
                </a:moveTo>
                <a:lnTo>
                  <a:pt x="518221" y="49716"/>
                </a:lnTo>
                <a:lnTo>
                  <a:pt x="511317" y="50430"/>
                </a:lnTo>
                <a:lnTo>
                  <a:pt x="505390" y="51760"/>
                </a:lnTo>
                <a:lnTo>
                  <a:pt x="500380" y="53822"/>
                </a:lnTo>
                <a:lnTo>
                  <a:pt x="543979" y="53822"/>
                </a:lnTo>
                <a:lnTo>
                  <a:pt x="542835" y="52900"/>
                </a:lnTo>
                <a:lnTo>
                  <a:pt x="526161" y="49504"/>
                </a:lnTo>
                <a:close/>
              </a:path>
              <a:path w="900429" h="163829">
                <a:moveTo>
                  <a:pt x="715645" y="51739"/>
                </a:moveTo>
                <a:lnTo>
                  <a:pt x="689610" y="51739"/>
                </a:lnTo>
                <a:lnTo>
                  <a:pt x="687824" y="69407"/>
                </a:lnTo>
                <a:lnTo>
                  <a:pt x="687702" y="70609"/>
                </a:lnTo>
                <a:lnTo>
                  <a:pt x="687577" y="71843"/>
                </a:lnTo>
                <a:lnTo>
                  <a:pt x="672465" y="160515"/>
                </a:lnTo>
                <a:lnTo>
                  <a:pt x="701040" y="160515"/>
                </a:lnTo>
                <a:lnTo>
                  <a:pt x="710311" y="102933"/>
                </a:lnTo>
                <a:lnTo>
                  <a:pt x="714509" y="89090"/>
                </a:lnTo>
                <a:lnTo>
                  <a:pt x="721613" y="77989"/>
                </a:lnTo>
                <a:lnTo>
                  <a:pt x="730527" y="70609"/>
                </a:lnTo>
                <a:lnTo>
                  <a:pt x="740156" y="67932"/>
                </a:lnTo>
                <a:lnTo>
                  <a:pt x="780690" y="67932"/>
                </a:lnTo>
                <a:lnTo>
                  <a:pt x="779610" y="65316"/>
                </a:lnTo>
                <a:lnTo>
                  <a:pt x="715010" y="65316"/>
                </a:lnTo>
                <a:lnTo>
                  <a:pt x="715645" y="51739"/>
                </a:lnTo>
                <a:close/>
              </a:path>
              <a:path w="900429" h="163829">
                <a:moveTo>
                  <a:pt x="780690" y="67932"/>
                </a:moveTo>
                <a:lnTo>
                  <a:pt x="740156" y="67932"/>
                </a:lnTo>
                <a:lnTo>
                  <a:pt x="748397" y="69407"/>
                </a:lnTo>
                <a:lnTo>
                  <a:pt x="752363" y="73588"/>
                </a:lnTo>
                <a:lnTo>
                  <a:pt x="753211" y="80110"/>
                </a:lnTo>
                <a:lnTo>
                  <a:pt x="752094" y="88607"/>
                </a:lnTo>
                <a:lnTo>
                  <a:pt x="739648" y="160515"/>
                </a:lnTo>
                <a:lnTo>
                  <a:pt x="768096" y="160515"/>
                </a:lnTo>
                <a:lnTo>
                  <a:pt x="780669" y="85471"/>
                </a:lnTo>
                <a:lnTo>
                  <a:pt x="781187" y="73588"/>
                </a:lnTo>
                <a:lnTo>
                  <a:pt x="781299" y="69407"/>
                </a:lnTo>
                <a:lnTo>
                  <a:pt x="780690" y="67932"/>
                </a:lnTo>
                <a:close/>
              </a:path>
              <a:path w="900429" h="163829">
                <a:moveTo>
                  <a:pt x="749681" y="49288"/>
                </a:moveTo>
                <a:lnTo>
                  <a:pt x="737048" y="50753"/>
                </a:lnTo>
                <a:lnTo>
                  <a:pt x="727773" y="54530"/>
                </a:lnTo>
                <a:lnTo>
                  <a:pt x="720784" y="59693"/>
                </a:lnTo>
                <a:lnTo>
                  <a:pt x="715010" y="65316"/>
                </a:lnTo>
                <a:lnTo>
                  <a:pt x="779610" y="65316"/>
                </a:lnTo>
                <a:lnTo>
                  <a:pt x="776700" y="58264"/>
                </a:lnTo>
                <a:lnTo>
                  <a:pt x="766274" y="51523"/>
                </a:lnTo>
                <a:lnTo>
                  <a:pt x="749681" y="49288"/>
                </a:lnTo>
                <a:close/>
              </a:path>
              <a:path w="900429" h="163829">
                <a:moveTo>
                  <a:pt x="843152" y="63"/>
                </a:moveTo>
                <a:lnTo>
                  <a:pt x="815213" y="63"/>
                </a:lnTo>
                <a:lnTo>
                  <a:pt x="787273" y="160667"/>
                </a:lnTo>
                <a:lnTo>
                  <a:pt x="815467" y="160667"/>
                </a:lnTo>
                <a:lnTo>
                  <a:pt x="818261" y="144614"/>
                </a:lnTo>
                <a:lnTo>
                  <a:pt x="823858" y="110144"/>
                </a:lnTo>
                <a:lnTo>
                  <a:pt x="823976" y="109423"/>
                </a:lnTo>
                <a:lnTo>
                  <a:pt x="871131" y="109423"/>
                </a:lnTo>
                <a:lnTo>
                  <a:pt x="866901" y="103130"/>
                </a:lnTo>
                <a:lnTo>
                  <a:pt x="861103" y="98249"/>
                </a:lnTo>
                <a:lnTo>
                  <a:pt x="853567" y="95453"/>
                </a:lnTo>
                <a:lnTo>
                  <a:pt x="858932" y="90131"/>
                </a:lnTo>
                <a:lnTo>
                  <a:pt x="827786" y="90131"/>
                </a:lnTo>
                <a:lnTo>
                  <a:pt x="843152" y="63"/>
                </a:lnTo>
                <a:close/>
              </a:path>
              <a:path w="900429" h="163829">
                <a:moveTo>
                  <a:pt x="871131" y="109423"/>
                </a:moveTo>
                <a:lnTo>
                  <a:pt x="823976" y="109423"/>
                </a:lnTo>
                <a:lnTo>
                  <a:pt x="834050" y="110144"/>
                </a:lnTo>
                <a:lnTo>
                  <a:pt x="842089" y="113955"/>
                </a:lnTo>
                <a:lnTo>
                  <a:pt x="848532" y="123326"/>
                </a:lnTo>
                <a:lnTo>
                  <a:pt x="853821" y="140728"/>
                </a:lnTo>
                <a:lnTo>
                  <a:pt x="858393" y="160667"/>
                </a:lnTo>
                <a:lnTo>
                  <a:pt x="887222" y="160667"/>
                </a:lnTo>
                <a:lnTo>
                  <a:pt x="875284" y="118427"/>
                </a:lnTo>
                <a:lnTo>
                  <a:pt x="871462" y="109915"/>
                </a:lnTo>
                <a:lnTo>
                  <a:pt x="871131" y="109423"/>
                </a:lnTo>
                <a:close/>
              </a:path>
              <a:path w="900429" h="163829">
                <a:moveTo>
                  <a:pt x="899922" y="49479"/>
                </a:moveTo>
                <a:lnTo>
                  <a:pt x="866648" y="49479"/>
                </a:lnTo>
                <a:lnTo>
                  <a:pt x="828294" y="90131"/>
                </a:lnTo>
                <a:lnTo>
                  <a:pt x="858932" y="90131"/>
                </a:lnTo>
                <a:lnTo>
                  <a:pt x="899922" y="49479"/>
                </a:lnTo>
                <a:close/>
              </a:path>
              <a:path w="900429" h="163829">
                <a:moveTo>
                  <a:pt x="90720" y="97904"/>
                </a:moveTo>
                <a:lnTo>
                  <a:pt x="39624" y="97904"/>
                </a:lnTo>
                <a:lnTo>
                  <a:pt x="55395" y="98958"/>
                </a:lnTo>
                <a:lnTo>
                  <a:pt x="64833" y="104274"/>
                </a:lnTo>
                <a:lnTo>
                  <a:pt x="70270" y="115451"/>
                </a:lnTo>
                <a:lnTo>
                  <a:pt x="74041" y="134086"/>
                </a:lnTo>
                <a:lnTo>
                  <a:pt x="78464" y="160667"/>
                </a:lnTo>
                <a:lnTo>
                  <a:pt x="78486" y="160794"/>
                </a:lnTo>
                <a:lnTo>
                  <a:pt x="107950" y="160794"/>
                </a:lnTo>
                <a:lnTo>
                  <a:pt x="105566" y="148882"/>
                </a:lnTo>
                <a:lnTo>
                  <a:pt x="101467" y="126858"/>
                </a:lnTo>
                <a:lnTo>
                  <a:pt x="99441" y="117132"/>
                </a:lnTo>
                <a:lnTo>
                  <a:pt x="96678" y="108027"/>
                </a:lnTo>
                <a:lnTo>
                  <a:pt x="92773" y="100206"/>
                </a:lnTo>
                <a:lnTo>
                  <a:pt x="90720" y="97904"/>
                </a:lnTo>
                <a:close/>
              </a:path>
              <a:path w="900429" h="163829">
                <a:moveTo>
                  <a:pt x="70739" y="4038"/>
                </a:moveTo>
                <a:lnTo>
                  <a:pt x="27305" y="4038"/>
                </a:lnTo>
                <a:lnTo>
                  <a:pt x="0" y="160667"/>
                </a:lnTo>
                <a:lnTo>
                  <a:pt x="28321" y="160667"/>
                </a:lnTo>
                <a:lnTo>
                  <a:pt x="39624" y="97904"/>
                </a:lnTo>
                <a:lnTo>
                  <a:pt x="90720" y="97904"/>
                </a:lnTo>
                <a:lnTo>
                  <a:pt x="87153" y="93904"/>
                </a:lnTo>
                <a:lnTo>
                  <a:pt x="79248" y="89357"/>
                </a:lnTo>
                <a:lnTo>
                  <a:pt x="80518" y="88925"/>
                </a:lnTo>
                <a:lnTo>
                  <a:pt x="92106" y="84625"/>
                </a:lnTo>
                <a:lnTo>
                  <a:pt x="101981" y="77547"/>
                </a:lnTo>
                <a:lnTo>
                  <a:pt x="103797" y="75323"/>
                </a:lnTo>
                <a:lnTo>
                  <a:pt x="42925" y="75323"/>
                </a:lnTo>
                <a:lnTo>
                  <a:pt x="51689" y="25869"/>
                </a:lnTo>
                <a:lnTo>
                  <a:pt x="112346" y="25869"/>
                </a:lnTo>
                <a:lnTo>
                  <a:pt x="109712" y="19097"/>
                </a:lnTo>
                <a:lnTo>
                  <a:pt x="94660" y="7931"/>
                </a:lnTo>
                <a:lnTo>
                  <a:pt x="70739" y="4038"/>
                </a:lnTo>
                <a:close/>
              </a:path>
              <a:path w="900429" h="163829">
                <a:moveTo>
                  <a:pt x="112346" y="25869"/>
                </a:moveTo>
                <a:lnTo>
                  <a:pt x="66928" y="25869"/>
                </a:lnTo>
                <a:lnTo>
                  <a:pt x="78003" y="27899"/>
                </a:lnTo>
                <a:lnTo>
                  <a:pt x="84375" y="33494"/>
                </a:lnTo>
                <a:lnTo>
                  <a:pt x="86913" y="41716"/>
                </a:lnTo>
                <a:lnTo>
                  <a:pt x="86485" y="51650"/>
                </a:lnTo>
                <a:lnTo>
                  <a:pt x="86233" y="51650"/>
                </a:lnTo>
                <a:lnTo>
                  <a:pt x="82942" y="61221"/>
                </a:lnTo>
                <a:lnTo>
                  <a:pt x="77057" y="68707"/>
                </a:lnTo>
                <a:lnTo>
                  <a:pt x="69123" y="73582"/>
                </a:lnTo>
                <a:lnTo>
                  <a:pt x="59690" y="75323"/>
                </a:lnTo>
                <a:lnTo>
                  <a:pt x="103797" y="75323"/>
                </a:lnTo>
                <a:lnTo>
                  <a:pt x="109664" y="68138"/>
                </a:lnTo>
                <a:lnTo>
                  <a:pt x="114681" y="56845"/>
                </a:lnTo>
                <a:lnTo>
                  <a:pt x="116262" y="35935"/>
                </a:lnTo>
                <a:lnTo>
                  <a:pt x="112346" y="25869"/>
                </a:lnTo>
                <a:close/>
              </a:path>
              <a:path w="900429" h="163829">
                <a:moveTo>
                  <a:pt x="203265" y="153060"/>
                </a:moveTo>
                <a:lnTo>
                  <a:pt x="175133" y="153060"/>
                </a:lnTo>
                <a:lnTo>
                  <a:pt x="175810" y="155963"/>
                </a:lnTo>
                <a:lnTo>
                  <a:pt x="176241" y="157507"/>
                </a:lnTo>
                <a:lnTo>
                  <a:pt x="179577" y="160807"/>
                </a:lnTo>
                <a:lnTo>
                  <a:pt x="183896" y="161823"/>
                </a:lnTo>
                <a:lnTo>
                  <a:pt x="189865" y="163029"/>
                </a:lnTo>
                <a:lnTo>
                  <a:pt x="200025" y="161823"/>
                </a:lnTo>
                <a:lnTo>
                  <a:pt x="203073" y="159397"/>
                </a:lnTo>
                <a:lnTo>
                  <a:pt x="203164" y="154600"/>
                </a:lnTo>
                <a:lnTo>
                  <a:pt x="203265" y="153060"/>
                </a:lnTo>
                <a:close/>
              </a:path>
              <a:path w="900429" h="163829">
                <a:moveTo>
                  <a:pt x="214729" y="68986"/>
                </a:moveTo>
                <a:lnTo>
                  <a:pt x="186944" y="68986"/>
                </a:lnTo>
                <a:lnTo>
                  <a:pt x="187198" y="74828"/>
                </a:lnTo>
                <a:lnTo>
                  <a:pt x="183896" y="95173"/>
                </a:lnTo>
                <a:lnTo>
                  <a:pt x="156759" y="96374"/>
                </a:lnTo>
                <a:lnTo>
                  <a:pt x="136826" y="102046"/>
                </a:lnTo>
                <a:lnTo>
                  <a:pt x="123727" y="112977"/>
                </a:lnTo>
                <a:lnTo>
                  <a:pt x="117094" y="129959"/>
                </a:lnTo>
                <a:lnTo>
                  <a:pt x="117689" y="144384"/>
                </a:lnTo>
                <a:lnTo>
                  <a:pt x="124237" y="154600"/>
                </a:lnTo>
                <a:lnTo>
                  <a:pt x="135024" y="160677"/>
                </a:lnTo>
                <a:lnTo>
                  <a:pt x="148336" y="162687"/>
                </a:lnTo>
                <a:lnTo>
                  <a:pt x="155630" y="162397"/>
                </a:lnTo>
                <a:lnTo>
                  <a:pt x="162559" y="160677"/>
                </a:lnTo>
                <a:lnTo>
                  <a:pt x="165303" y="159397"/>
                </a:lnTo>
                <a:lnTo>
                  <a:pt x="169267" y="157507"/>
                </a:lnTo>
                <a:lnTo>
                  <a:pt x="175133" y="153060"/>
                </a:lnTo>
                <a:lnTo>
                  <a:pt x="203265" y="153060"/>
                </a:lnTo>
                <a:lnTo>
                  <a:pt x="203469" y="149958"/>
                </a:lnTo>
                <a:lnTo>
                  <a:pt x="203984" y="145643"/>
                </a:lnTo>
                <a:lnTo>
                  <a:pt x="146050" y="145643"/>
                </a:lnTo>
                <a:lnTo>
                  <a:pt x="142113" y="138341"/>
                </a:lnTo>
                <a:lnTo>
                  <a:pt x="143799" y="129270"/>
                </a:lnTo>
                <a:lnTo>
                  <a:pt x="143891" y="128778"/>
                </a:lnTo>
                <a:lnTo>
                  <a:pt x="147276" y="120363"/>
                </a:lnTo>
                <a:lnTo>
                  <a:pt x="154114" y="114542"/>
                </a:lnTo>
                <a:lnTo>
                  <a:pt x="165143" y="111163"/>
                </a:lnTo>
                <a:lnTo>
                  <a:pt x="181101" y="110070"/>
                </a:lnTo>
                <a:lnTo>
                  <a:pt x="209759" y="110070"/>
                </a:lnTo>
                <a:lnTo>
                  <a:pt x="214757" y="81254"/>
                </a:lnTo>
                <a:lnTo>
                  <a:pt x="214729" y="68986"/>
                </a:lnTo>
                <a:close/>
              </a:path>
              <a:path w="900429" h="163829">
                <a:moveTo>
                  <a:pt x="209759" y="110070"/>
                </a:moveTo>
                <a:lnTo>
                  <a:pt x="181101" y="110070"/>
                </a:lnTo>
                <a:lnTo>
                  <a:pt x="177753" y="128117"/>
                </a:lnTo>
                <a:lnTo>
                  <a:pt x="177631" y="128778"/>
                </a:lnTo>
                <a:lnTo>
                  <a:pt x="177540" y="129270"/>
                </a:lnTo>
                <a:lnTo>
                  <a:pt x="172989" y="139982"/>
                </a:lnTo>
                <a:lnTo>
                  <a:pt x="166368" y="144632"/>
                </a:lnTo>
                <a:lnTo>
                  <a:pt x="156591" y="145643"/>
                </a:lnTo>
                <a:lnTo>
                  <a:pt x="203984" y="145643"/>
                </a:lnTo>
                <a:lnTo>
                  <a:pt x="204555" y="140852"/>
                </a:lnTo>
                <a:lnTo>
                  <a:pt x="206329" y="129959"/>
                </a:lnTo>
                <a:lnTo>
                  <a:pt x="209759" y="110070"/>
                </a:lnTo>
                <a:close/>
              </a:path>
              <a:path w="900429" h="163829">
                <a:moveTo>
                  <a:pt x="180594" y="49352"/>
                </a:moveTo>
                <a:lnTo>
                  <a:pt x="160002" y="51715"/>
                </a:lnTo>
                <a:lnTo>
                  <a:pt x="145780" y="56915"/>
                </a:lnTo>
                <a:lnTo>
                  <a:pt x="137535" y="62114"/>
                </a:lnTo>
                <a:lnTo>
                  <a:pt x="134874" y="64477"/>
                </a:lnTo>
                <a:lnTo>
                  <a:pt x="144652" y="81064"/>
                </a:lnTo>
                <a:lnTo>
                  <a:pt x="151278" y="75694"/>
                </a:lnTo>
                <a:lnTo>
                  <a:pt x="158797" y="71824"/>
                </a:lnTo>
                <a:lnTo>
                  <a:pt x="166959" y="69555"/>
                </a:lnTo>
                <a:lnTo>
                  <a:pt x="175514" y="68986"/>
                </a:lnTo>
                <a:lnTo>
                  <a:pt x="214729" y="68986"/>
                </a:lnTo>
                <a:lnTo>
                  <a:pt x="214723" y="66256"/>
                </a:lnTo>
                <a:lnTo>
                  <a:pt x="208772" y="56402"/>
                </a:lnTo>
                <a:lnTo>
                  <a:pt x="197272" y="50999"/>
                </a:lnTo>
                <a:lnTo>
                  <a:pt x="180594" y="49352"/>
                </a:lnTo>
                <a:close/>
              </a:path>
              <a:path w="900429" h="163829">
                <a:moveTo>
                  <a:pt x="654182" y="153035"/>
                </a:moveTo>
                <a:lnTo>
                  <a:pt x="625983" y="153035"/>
                </a:lnTo>
                <a:lnTo>
                  <a:pt x="626658" y="155931"/>
                </a:lnTo>
                <a:lnTo>
                  <a:pt x="627084" y="157475"/>
                </a:lnTo>
                <a:lnTo>
                  <a:pt x="630427" y="160769"/>
                </a:lnTo>
                <a:lnTo>
                  <a:pt x="634746" y="161785"/>
                </a:lnTo>
                <a:lnTo>
                  <a:pt x="640715" y="163004"/>
                </a:lnTo>
                <a:lnTo>
                  <a:pt x="650875" y="161785"/>
                </a:lnTo>
                <a:lnTo>
                  <a:pt x="654050" y="159372"/>
                </a:lnTo>
                <a:lnTo>
                  <a:pt x="654083" y="154573"/>
                </a:lnTo>
                <a:lnTo>
                  <a:pt x="654182" y="153035"/>
                </a:lnTo>
                <a:close/>
              </a:path>
              <a:path w="900429" h="163829">
                <a:moveTo>
                  <a:pt x="612946" y="160769"/>
                </a:moveTo>
                <a:lnTo>
                  <a:pt x="586704" y="160769"/>
                </a:lnTo>
                <a:lnTo>
                  <a:pt x="599186" y="162661"/>
                </a:lnTo>
                <a:lnTo>
                  <a:pt x="606534" y="162364"/>
                </a:lnTo>
                <a:lnTo>
                  <a:pt x="612946" y="160769"/>
                </a:lnTo>
                <a:close/>
              </a:path>
              <a:path w="900429" h="163829">
                <a:moveTo>
                  <a:pt x="665594" y="68948"/>
                </a:moveTo>
                <a:lnTo>
                  <a:pt x="637921" y="68948"/>
                </a:lnTo>
                <a:lnTo>
                  <a:pt x="638175" y="74790"/>
                </a:lnTo>
                <a:lnTo>
                  <a:pt x="637032" y="81038"/>
                </a:lnTo>
                <a:lnTo>
                  <a:pt x="634746" y="95135"/>
                </a:lnTo>
                <a:lnTo>
                  <a:pt x="607681" y="96336"/>
                </a:lnTo>
                <a:lnTo>
                  <a:pt x="587771" y="102007"/>
                </a:lnTo>
                <a:lnTo>
                  <a:pt x="574649" y="112939"/>
                </a:lnTo>
                <a:lnTo>
                  <a:pt x="567944" y="129921"/>
                </a:lnTo>
                <a:lnTo>
                  <a:pt x="568557" y="144353"/>
                </a:lnTo>
                <a:lnTo>
                  <a:pt x="575135" y="154573"/>
                </a:lnTo>
                <a:lnTo>
                  <a:pt x="586137" y="160769"/>
                </a:lnTo>
                <a:lnTo>
                  <a:pt x="613252" y="160769"/>
                </a:lnTo>
                <a:lnTo>
                  <a:pt x="620135" y="157475"/>
                </a:lnTo>
                <a:lnTo>
                  <a:pt x="625983" y="153035"/>
                </a:lnTo>
                <a:lnTo>
                  <a:pt x="654182" y="153035"/>
                </a:lnTo>
                <a:lnTo>
                  <a:pt x="654383" y="149923"/>
                </a:lnTo>
                <a:lnTo>
                  <a:pt x="654889" y="145643"/>
                </a:lnTo>
                <a:lnTo>
                  <a:pt x="596900" y="145643"/>
                </a:lnTo>
                <a:lnTo>
                  <a:pt x="592836" y="138341"/>
                </a:lnTo>
                <a:lnTo>
                  <a:pt x="594642" y="129270"/>
                </a:lnTo>
                <a:lnTo>
                  <a:pt x="594741" y="128778"/>
                </a:lnTo>
                <a:lnTo>
                  <a:pt x="598126" y="120363"/>
                </a:lnTo>
                <a:lnTo>
                  <a:pt x="604964" y="114542"/>
                </a:lnTo>
                <a:lnTo>
                  <a:pt x="615993" y="111163"/>
                </a:lnTo>
                <a:lnTo>
                  <a:pt x="631951" y="110070"/>
                </a:lnTo>
                <a:lnTo>
                  <a:pt x="660603" y="110070"/>
                </a:lnTo>
                <a:lnTo>
                  <a:pt x="665607" y="81216"/>
                </a:lnTo>
                <a:lnTo>
                  <a:pt x="665594" y="68948"/>
                </a:lnTo>
                <a:close/>
              </a:path>
              <a:path w="900429" h="163829">
                <a:moveTo>
                  <a:pt x="660603" y="110070"/>
                </a:moveTo>
                <a:lnTo>
                  <a:pt x="631951" y="110070"/>
                </a:lnTo>
                <a:lnTo>
                  <a:pt x="628481" y="128778"/>
                </a:lnTo>
                <a:lnTo>
                  <a:pt x="628390" y="129270"/>
                </a:lnTo>
                <a:lnTo>
                  <a:pt x="623839" y="139982"/>
                </a:lnTo>
                <a:lnTo>
                  <a:pt x="617218" y="144632"/>
                </a:lnTo>
                <a:lnTo>
                  <a:pt x="607441" y="145643"/>
                </a:lnTo>
                <a:lnTo>
                  <a:pt x="654889" y="145643"/>
                </a:lnTo>
                <a:lnTo>
                  <a:pt x="655460" y="140819"/>
                </a:lnTo>
                <a:lnTo>
                  <a:pt x="657189" y="129921"/>
                </a:lnTo>
                <a:lnTo>
                  <a:pt x="660603" y="110070"/>
                </a:lnTo>
                <a:close/>
              </a:path>
              <a:path w="900429" h="163829">
                <a:moveTo>
                  <a:pt x="631444" y="49326"/>
                </a:moveTo>
                <a:lnTo>
                  <a:pt x="610852" y="51690"/>
                </a:lnTo>
                <a:lnTo>
                  <a:pt x="596630" y="56889"/>
                </a:lnTo>
                <a:lnTo>
                  <a:pt x="588385" y="62089"/>
                </a:lnTo>
                <a:lnTo>
                  <a:pt x="585724" y="64452"/>
                </a:lnTo>
                <a:lnTo>
                  <a:pt x="595502" y="81038"/>
                </a:lnTo>
                <a:lnTo>
                  <a:pt x="602200" y="75663"/>
                </a:lnTo>
                <a:lnTo>
                  <a:pt x="609742" y="71793"/>
                </a:lnTo>
                <a:lnTo>
                  <a:pt x="617880" y="69522"/>
                </a:lnTo>
                <a:lnTo>
                  <a:pt x="626364" y="68948"/>
                </a:lnTo>
                <a:lnTo>
                  <a:pt x="665594" y="68948"/>
                </a:lnTo>
                <a:lnTo>
                  <a:pt x="665591" y="66225"/>
                </a:lnTo>
                <a:lnTo>
                  <a:pt x="659669" y="56375"/>
                </a:lnTo>
                <a:lnTo>
                  <a:pt x="648176" y="50973"/>
                </a:lnTo>
                <a:lnTo>
                  <a:pt x="631444" y="49326"/>
                </a:lnTo>
                <a:close/>
              </a:path>
              <a:path w="900429" h="163829">
                <a:moveTo>
                  <a:pt x="300847" y="154051"/>
                </a:moveTo>
                <a:lnTo>
                  <a:pt x="251078" y="154051"/>
                </a:lnTo>
                <a:lnTo>
                  <a:pt x="256032" y="162661"/>
                </a:lnTo>
                <a:lnTo>
                  <a:pt x="271907" y="162661"/>
                </a:lnTo>
                <a:lnTo>
                  <a:pt x="294630" y="158326"/>
                </a:lnTo>
                <a:lnTo>
                  <a:pt x="300847" y="154051"/>
                </a:lnTo>
                <a:close/>
              </a:path>
              <a:path w="900429" h="163829">
                <a:moveTo>
                  <a:pt x="278002" y="0"/>
                </a:moveTo>
                <a:lnTo>
                  <a:pt x="249682" y="0"/>
                </a:lnTo>
                <a:lnTo>
                  <a:pt x="221742" y="160705"/>
                </a:lnTo>
                <a:lnTo>
                  <a:pt x="243077" y="160705"/>
                </a:lnTo>
                <a:lnTo>
                  <a:pt x="246125" y="154051"/>
                </a:lnTo>
                <a:lnTo>
                  <a:pt x="300847" y="154051"/>
                </a:lnTo>
                <a:lnTo>
                  <a:pt x="311959" y="146410"/>
                </a:lnTo>
                <a:lnTo>
                  <a:pt x="314499" y="142621"/>
                </a:lnTo>
                <a:lnTo>
                  <a:pt x="259588" y="142621"/>
                </a:lnTo>
                <a:lnTo>
                  <a:pt x="254126" y="135890"/>
                </a:lnTo>
                <a:lnTo>
                  <a:pt x="255905" y="125450"/>
                </a:lnTo>
                <a:lnTo>
                  <a:pt x="261239" y="92316"/>
                </a:lnTo>
                <a:lnTo>
                  <a:pt x="263749" y="83712"/>
                </a:lnTo>
                <a:lnTo>
                  <a:pt x="268271" y="76757"/>
                </a:lnTo>
                <a:lnTo>
                  <a:pt x="274865" y="72104"/>
                </a:lnTo>
                <a:lnTo>
                  <a:pt x="283480" y="70383"/>
                </a:lnTo>
                <a:lnTo>
                  <a:pt x="326788" y="70383"/>
                </a:lnTo>
                <a:lnTo>
                  <a:pt x="323913" y="63299"/>
                </a:lnTo>
                <a:lnTo>
                  <a:pt x="312151" y="53822"/>
                </a:lnTo>
                <a:lnTo>
                  <a:pt x="268605" y="53822"/>
                </a:lnTo>
                <a:lnTo>
                  <a:pt x="278002" y="0"/>
                </a:lnTo>
                <a:close/>
              </a:path>
              <a:path w="900429" h="163829">
                <a:moveTo>
                  <a:pt x="326788" y="70383"/>
                </a:moveTo>
                <a:lnTo>
                  <a:pt x="283718" y="70383"/>
                </a:lnTo>
                <a:lnTo>
                  <a:pt x="293006" y="72310"/>
                </a:lnTo>
                <a:lnTo>
                  <a:pt x="299069" y="78436"/>
                </a:lnTo>
                <a:lnTo>
                  <a:pt x="301773" y="89280"/>
                </a:lnTo>
                <a:lnTo>
                  <a:pt x="300990" y="105359"/>
                </a:lnTo>
                <a:lnTo>
                  <a:pt x="296689" y="122030"/>
                </a:lnTo>
                <a:lnTo>
                  <a:pt x="289544" y="133634"/>
                </a:lnTo>
                <a:lnTo>
                  <a:pt x="280183" y="140415"/>
                </a:lnTo>
                <a:lnTo>
                  <a:pt x="269240" y="142621"/>
                </a:lnTo>
                <a:lnTo>
                  <a:pt x="314499" y="142621"/>
                </a:lnTo>
                <a:lnTo>
                  <a:pt x="323931" y="128548"/>
                </a:lnTo>
                <a:lnTo>
                  <a:pt x="330581" y="106375"/>
                </a:lnTo>
                <a:lnTo>
                  <a:pt x="330871" y="92316"/>
                </a:lnTo>
                <a:lnTo>
                  <a:pt x="330934" y="89280"/>
                </a:lnTo>
                <a:lnTo>
                  <a:pt x="331049" y="83712"/>
                </a:lnTo>
                <a:lnTo>
                  <a:pt x="331104" y="81019"/>
                </a:lnTo>
                <a:lnTo>
                  <a:pt x="326788" y="70383"/>
                </a:lnTo>
                <a:close/>
              </a:path>
              <a:path w="900429" h="163829">
                <a:moveTo>
                  <a:pt x="294386" y="49504"/>
                </a:moveTo>
                <a:lnTo>
                  <a:pt x="286482" y="49716"/>
                </a:lnTo>
                <a:lnTo>
                  <a:pt x="279638" y="50430"/>
                </a:lnTo>
                <a:lnTo>
                  <a:pt x="273722" y="51760"/>
                </a:lnTo>
                <a:lnTo>
                  <a:pt x="268605" y="53822"/>
                </a:lnTo>
                <a:lnTo>
                  <a:pt x="312151" y="53822"/>
                </a:lnTo>
                <a:lnTo>
                  <a:pt x="311007" y="52900"/>
                </a:lnTo>
                <a:lnTo>
                  <a:pt x="294386" y="49504"/>
                </a:lnTo>
                <a:close/>
              </a:path>
              <a:path w="900429" h="163829">
                <a:moveTo>
                  <a:pt x="409067" y="48895"/>
                </a:moveTo>
                <a:lnTo>
                  <a:pt x="380791" y="53489"/>
                </a:lnTo>
                <a:lnTo>
                  <a:pt x="360981" y="66663"/>
                </a:lnTo>
                <a:lnTo>
                  <a:pt x="348577" y="87508"/>
                </a:lnTo>
                <a:lnTo>
                  <a:pt x="342519" y="115112"/>
                </a:lnTo>
                <a:lnTo>
                  <a:pt x="343801" y="133340"/>
                </a:lnTo>
                <a:lnTo>
                  <a:pt x="343828" y="133724"/>
                </a:lnTo>
                <a:lnTo>
                  <a:pt x="351472" y="149051"/>
                </a:lnTo>
                <a:lnTo>
                  <a:pt x="364826" y="159471"/>
                </a:lnTo>
                <a:lnTo>
                  <a:pt x="382905" y="163283"/>
                </a:lnTo>
                <a:lnTo>
                  <a:pt x="409622" y="159471"/>
                </a:lnTo>
                <a:lnTo>
                  <a:pt x="428434" y="147880"/>
                </a:lnTo>
                <a:lnTo>
                  <a:pt x="431312" y="143306"/>
                </a:lnTo>
                <a:lnTo>
                  <a:pt x="387985" y="143306"/>
                </a:lnTo>
                <a:lnTo>
                  <a:pt x="378652" y="140637"/>
                </a:lnTo>
                <a:lnTo>
                  <a:pt x="373237" y="133340"/>
                </a:lnTo>
                <a:lnTo>
                  <a:pt x="371322" y="122486"/>
                </a:lnTo>
                <a:lnTo>
                  <a:pt x="372491" y="109143"/>
                </a:lnTo>
                <a:lnTo>
                  <a:pt x="377757" y="89770"/>
                </a:lnTo>
                <a:lnTo>
                  <a:pt x="385000" y="77485"/>
                </a:lnTo>
                <a:lnTo>
                  <a:pt x="393672" y="71035"/>
                </a:lnTo>
                <a:lnTo>
                  <a:pt x="403225" y="69164"/>
                </a:lnTo>
                <a:lnTo>
                  <a:pt x="444011" y="69164"/>
                </a:lnTo>
                <a:lnTo>
                  <a:pt x="442372" y="64654"/>
                </a:lnTo>
                <a:lnTo>
                  <a:pt x="429482" y="53193"/>
                </a:lnTo>
                <a:lnTo>
                  <a:pt x="409067" y="48895"/>
                </a:lnTo>
                <a:close/>
              </a:path>
              <a:path w="900429" h="163829">
                <a:moveTo>
                  <a:pt x="444011" y="69164"/>
                </a:moveTo>
                <a:lnTo>
                  <a:pt x="403225" y="69164"/>
                </a:lnTo>
                <a:lnTo>
                  <a:pt x="414087" y="72773"/>
                </a:lnTo>
                <a:lnTo>
                  <a:pt x="418877" y="81562"/>
                </a:lnTo>
                <a:lnTo>
                  <a:pt x="412684" y="122238"/>
                </a:lnTo>
                <a:lnTo>
                  <a:pt x="387985" y="143306"/>
                </a:lnTo>
                <a:lnTo>
                  <a:pt x="431312" y="143306"/>
                </a:lnTo>
                <a:lnTo>
                  <a:pt x="440769" y="128281"/>
                </a:lnTo>
                <a:lnTo>
                  <a:pt x="448056" y="100444"/>
                </a:lnTo>
                <a:lnTo>
                  <a:pt x="448180" y="92470"/>
                </a:lnTo>
                <a:lnTo>
                  <a:pt x="448257" y="87508"/>
                </a:lnTo>
                <a:lnTo>
                  <a:pt x="448357" y="81122"/>
                </a:lnTo>
                <a:lnTo>
                  <a:pt x="444011" y="6916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593216" y="2230754"/>
            <a:ext cx="6981190" cy="4006850"/>
            <a:chOff x="593216" y="2230754"/>
            <a:chExt cx="6981190" cy="4006850"/>
          </a:xfrm>
        </p:grpSpPr>
        <p:sp>
          <p:nvSpPr>
            <p:cNvPr id="6" name="object 6"/>
            <p:cNvSpPr/>
            <p:nvPr/>
          </p:nvSpPr>
          <p:spPr>
            <a:xfrm>
              <a:off x="3386709" y="4386579"/>
              <a:ext cx="7620" cy="6350"/>
            </a:xfrm>
            <a:custGeom>
              <a:avLst/>
              <a:gdLst/>
              <a:ahLst/>
              <a:cxnLst/>
              <a:rect l="l" t="t" r="r" b="b"/>
              <a:pathLst>
                <a:path w="7620" h="6350">
                  <a:moveTo>
                    <a:pt x="7112" y="0"/>
                  </a:moveTo>
                  <a:lnTo>
                    <a:pt x="0" y="6350"/>
                  </a:lnTo>
                  <a:lnTo>
                    <a:pt x="7112" y="6350"/>
                  </a:lnTo>
                  <a:lnTo>
                    <a:pt x="71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3386709" y="4386579"/>
              <a:ext cx="7620" cy="6350"/>
            </a:xfrm>
            <a:custGeom>
              <a:avLst/>
              <a:gdLst/>
              <a:ahLst/>
              <a:cxnLst/>
              <a:rect l="l" t="t" r="r" b="b"/>
              <a:pathLst>
                <a:path w="7620" h="6350">
                  <a:moveTo>
                    <a:pt x="7112" y="0"/>
                  </a:moveTo>
                  <a:lnTo>
                    <a:pt x="0" y="6350"/>
                  </a:lnTo>
                  <a:lnTo>
                    <a:pt x="7112" y="6350"/>
                  </a:lnTo>
                  <a:lnTo>
                    <a:pt x="7112" y="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3386709" y="4386579"/>
              <a:ext cx="7620" cy="6350"/>
            </a:xfrm>
            <a:custGeom>
              <a:avLst/>
              <a:gdLst/>
              <a:ahLst/>
              <a:cxnLst/>
              <a:rect l="l" t="t" r="r" b="b"/>
              <a:pathLst>
                <a:path w="7620" h="6350">
                  <a:moveTo>
                    <a:pt x="7112" y="0"/>
                  </a:moveTo>
                  <a:lnTo>
                    <a:pt x="0" y="6350"/>
                  </a:lnTo>
                  <a:lnTo>
                    <a:pt x="7112" y="6350"/>
                  </a:lnTo>
                  <a:lnTo>
                    <a:pt x="71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3386709" y="4386579"/>
              <a:ext cx="7620" cy="6350"/>
            </a:xfrm>
            <a:custGeom>
              <a:avLst/>
              <a:gdLst/>
              <a:ahLst/>
              <a:cxnLst/>
              <a:rect l="l" t="t" r="r" b="b"/>
              <a:pathLst>
                <a:path w="7620" h="6350">
                  <a:moveTo>
                    <a:pt x="7112" y="0"/>
                  </a:moveTo>
                  <a:lnTo>
                    <a:pt x="0" y="6350"/>
                  </a:lnTo>
                  <a:lnTo>
                    <a:pt x="7112" y="6350"/>
                  </a:lnTo>
                  <a:lnTo>
                    <a:pt x="7112" y="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3386709" y="4386579"/>
              <a:ext cx="7620" cy="6350"/>
            </a:xfrm>
            <a:custGeom>
              <a:avLst/>
              <a:gdLst/>
              <a:ahLst/>
              <a:cxnLst/>
              <a:rect l="l" t="t" r="r" b="b"/>
              <a:pathLst>
                <a:path w="7620" h="6350">
                  <a:moveTo>
                    <a:pt x="7112" y="0"/>
                  </a:moveTo>
                  <a:lnTo>
                    <a:pt x="0" y="6350"/>
                  </a:lnTo>
                  <a:lnTo>
                    <a:pt x="7112" y="6350"/>
                  </a:lnTo>
                  <a:lnTo>
                    <a:pt x="71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3386709" y="4386579"/>
              <a:ext cx="7620" cy="6350"/>
            </a:xfrm>
            <a:custGeom>
              <a:avLst/>
              <a:gdLst/>
              <a:ahLst/>
              <a:cxnLst/>
              <a:rect l="l" t="t" r="r" b="b"/>
              <a:pathLst>
                <a:path w="7620" h="6350">
                  <a:moveTo>
                    <a:pt x="7112" y="0"/>
                  </a:moveTo>
                  <a:lnTo>
                    <a:pt x="0" y="6350"/>
                  </a:lnTo>
                  <a:lnTo>
                    <a:pt x="7112" y="6350"/>
                  </a:lnTo>
                  <a:lnTo>
                    <a:pt x="7112" y="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3386709" y="4386579"/>
              <a:ext cx="7620" cy="6350"/>
            </a:xfrm>
            <a:custGeom>
              <a:avLst/>
              <a:gdLst/>
              <a:ahLst/>
              <a:cxnLst/>
              <a:rect l="l" t="t" r="r" b="b"/>
              <a:pathLst>
                <a:path w="7620" h="6350">
                  <a:moveTo>
                    <a:pt x="7112" y="0"/>
                  </a:moveTo>
                  <a:lnTo>
                    <a:pt x="0" y="6350"/>
                  </a:lnTo>
                  <a:lnTo>
                    <a:pt x="7112" y="6350"/>
                  </a:lnTo>
                  <a:lnTo>
                    <a:pt x="71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3386709" y="4386579"/>
              <a:ext cx="7620" cy="6350"/>
            </a:xfrm>
            <a:custGeom>
              <a:avLst/>
              <a:gdLst/>
              <a:ahLst/>
              <a:cxnLst/>
              <a:rect l="l" t="t" r="r" b="b"/>
              <a:pathLst>
                <a:path w="7620" h="6350">
                  <a:moveTo>
                    <a:pt x="7112" y="0"/>
                  </a:moveTo>
                  <a:lnTo>
                    <a:pt x="0" y="6350"/>
                  </a:lnTo>
                  <a:lnTo>
                    <a:pt x="7112" y="6350"/>
                  </a:lnTo>
                  <a:lnTo>
                    <a:pt x="7112" y="0"/>
                  </a:lnTo>
                  <a:close/>
                </a:path>
              </a:pathLst>
            </a:custGeom>
            <a:ln w="31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89744" y="2640964"/>
              <a:ext cx="4284281" cy="3356762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561973" y="4734178"/>
              <a:ext cx="5888990" cy="1181100"/>
            </a:xfrm>
            <a:custGeom>
              <a:avLst/>
              <a:gdLst/>
              <a:ahLst/>
              <a:cxnLst/>
              <a:rect l="l" t="t" r="r" b="b"/>
              <a:pathLst>
                <a:path w="5888990" h="1181100">
                  <a:moveTo>
                    <a:pt x="4191" y="6350"/>
                  </a:moveTo>
                  <a:lnTo>
                    <a:pt x="3048" y="0"/>
                  </a:lnTo>
                  <a:lnTo>
                    <a:pt x="0" y="4572"/>
                  </a:lnTo>
                  <a:lnTo>
                    <a:pt x="4191" y="6350"/>
                  </a:lnTo>
                  <a:close/>
                </a:path>
                <a:path w="5888990" h="1181100">
                  <a:moveTo>
                    <a:pt x="579628" y="290322"/>
                  </a:moveTo>
                  <a:lnTo>
                    <a:pt x="578612" y="286512"/>
                  </a:lnTo>
                  <a:lnTo>
                    <a:pt x="575437" y="290322"/>
                  </a:lnTo>
                  <a:lnTo>
                    <a:pt x="579628" y="290322"/>
                  </a:lnTo>
                  <a:close/>
                </a:path>
                <a:path w="5888990" h="1181100">
                  <a:moveTo>
                    <a:pt x="589026" y="295910"/>
                  </a:moveTo>
                  <a:lnTo>
                    <a:pt x="579628" y="279019"/>
                  </a:lnTo>
                  <a:lnTo>
                    <a:pt x="576580" y="281813"/>
                  </a:lnTo>
                  <a:lnTo>
                    <a:pt x="581787" y="290322"/>
                  </a:lnTo>
                  <a:lnTo>
                    <a:pt x="578612" y="295910"/>
                  </a:lnTo>
                  <a:lnTo>
                    <a:pt x="580644" y="302514"/>
                  </a:lnTo>
                  <a:lnTo>
                    <a:pt x="589026" y="295910"/>
                  </a:lnTo>
                  <a:close/>
                </a:path>
                <a:path w="5888990" h="1181100">
                  <a:moveTo>
                    <a:pt x="594233" y="289306"/>
                  </a:moveTo>
                  <a:lnTo>
                    <a:pt x="592201" y="284734"/>
                  </a:lnTo>
                  <a:lnTo>
                    <a:pt x="590042" y="288417"/>
                  </a:lnTo>
                  <a:lnTo>
                    <a:pt x="594233" y="289306"/>
                  </a:lnTo>
                  <a:close/>
                </a:path>
                <a:path w="5888990" h="1181100">
                  <a:moveTo>
                    <a:pt x="604647" y="290322"/>
                  </a:moveTo>
                  <a:lnTo>
                    <a:pt x="598424" y="294005"/>
                  </a:lnTo>
                  <a:lnTo>
                    <a:pt x="601599" y="295021"/>
                  </a:lnTo>
                  <a:lnTo>
                    <a:pt x="604647" y="290322"/>
                  </a:lnTo>
                  <a:close/>
                </a:path>
                <a:path w="5888990" h="1181100">
                  <a:moveTo>
                    <a:pt x="5888482" y="1173086"/>
                  </a:moveTo>
                  <a:lnTo>
                    <a:pt x="5878068" y="1174038"/>
                  </a:lnTo>
                  <a:lnTo>
                    <a:pt x="5881116" y="1174978"/>
                  </a:lnTo>
                  <a:lnTo>
                    <a:pt x="5883275" y="1180630"/>
                  </a:lnTo>
                  <a:lnTo>
                    <a:pt x="5888482" y="117308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3216" y="2230754"/>
              <a:ext cx="2689796" cy="400674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79725" y="5116956"/>
              <a:ext cx="510413" cy="5359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61563" y="5026659"/>
              <a:ext cx="220980" cy="21869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38800" y="5042153"/>
              <a:ext cx="431673" cy="3810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51422" y="4951856"/>
              <a:ext cx="220979" cy="218694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3591813" y="4972557"/>
              <a:ext cx="2099945" cy="1207135"/>
            </a:xfrm>
            <a:custGeom>
              <a:avLst/>
              <a:gdLst/>
              <a:ahLst/>
              <a:cxnLst/>
              <a:rect l="l" t="t" r="r" b="b"/>
              <a:pathLst>
                <a:path w="2099945" h="1207135">
                  <a:moveTo>
                    <a:pt x="1951736" y="0"/>
                  </a:moveTo>
                  <a:lnTo>
                    <a:pt x="148082" y="0"/>
                  </a:lnTo>
                  <a:lnTo>
                    <a:pt x="101274" y="7549"/>
                  </a:lnTo>
                  <a:lnTo>
                    <a:pt x="60624" y="28578"/>
                  </a:lnTo>
                  <a:lnTo>
                    <a:pt x="28569" y="60652"/>
                  </a:lnTo>
                  <a:lnTo>
                    <a:pt x="7548" y="101339"/>
                  </a:lnTo>
                  <a:lnTo>
                    <a:pt x="0" y="148209"/>
                  </a:lnTo>
                  <a:lnTo>
                    <a:pt x="0" y="1207058"/>
                  </a:lnTo>
                  <a:lnTo>
                    <a:pt x="2099818" y="1207058"/>
                  </a:lnTo>
                  <a:lnTo>
                    <a:pt x="2099818" y="148209"/>
                  </a:lnTo>
                  <a:lnTo>
                    <a:pt x="2092269" y="101339"/>
                  </a:lnTo>
                  <a:lnTo>
                    <a:pt x="2071248" y="60652"/>
                  </a:lnTo>
                  <a:lnTo>
                    <a:pt x="2039193" y="28578"/>
                  </a:lnTo>
                  <a:lnTo>
                    <a:pt x="1998543" y="7549"/>
                  </a:lnTo>
                  <a:lnTo>
                    <a:pt x="1951736" y="0"/>
                  </a:lnTo>
                  <a:close/>
                </a:path>
              </a:pathLst>
            </a:custGeom>
            <a:solidFill>
              <a:srgbClr val="FFBB1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4216400" y="5029200"/>
            <a:ext cx="85026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100" b="1" i="1" u="sng" spc="-10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동남아시아</a:t>
            </a:r>
            <a:endParaRPr sz="1100" b="1" dirty="0">
              <a:solidFill>
                <a:schemeClr val="bg1"/>
              </a:solidFill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88511" y="5257800"/>
            <a:ext cx="2103120" cy="879373"/>
          </a:xfrm>
          <a:prstGeom prst="rect">
            <a:avLst/>
          </a:prstGeom>
          <a:solidFill>
            <a:srgbClr val="FFFFFF">
              <a:alpha val="94900"/>
            </a:srgbClr>
          </a:solidFill>
        </p:spPr>
        <p:txBody>
          <a:bodyPr vert="horz" wrap="square" lIns="0" tIns="30480" rIns="0" bIns="0" rtlCol="0">
            <a:noAutofit/>
          </a:bodyPr>
          <a:lstStyle/>
          <a:p>
            <a:pPr marL="226695" marR="352425" indent="-158750">
              <a:spcBef>
                <a:spcPts val="240"/>
              </a:spcBef>
              <a:buSzPct val="127777"/>
              <a:buFont typeface="Arial"/>
              <a:buChar char="•"/>
              <a:tabLst>
                <a:tab pos="226695" algn="l"/>
                <a:tab pos="227965" algn="l"/>
              </a:tabLst>
            </a:pPr>
            <a:r>
              <a:rPr lang="ko-KR" altLang="en-US" sz="800" dirty="0">
                <a:solidFill>
                  <a:srgbClr val="FFBB1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	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베트남산 돼지고기 공급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은 다소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개선되어 긍정적인 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마진을 뒷받침하고 있다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</a:p>
          <a:p>
            <a:pPr marL="67945" marR="352425">
              <a:spcBef>
                <a:spcPts val="240"/>
              </a:spcBef>
              <a:buSzPct val="127777"/>
              <a:tabLst>
                <a:tab pos="226695" algn="l"/>
                <a:tab pos="227965" algn="l"/>
              </a:tabLst>
            </a:pPr>
            <a:endParaRPr lang="ko-KR" altLang="ko-KR" sz="4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marL="226695" marR="352425" indent="-158750">
              <a:spcBef>
                <a:spcPts val="240"/>
              </a:spcBef>
              <a:buSzPct val="127777"/>
              <a:buFont typeface="Arial"/>
              <a:buChar char="•"/>
              <a:tabLst>
                <a:tab pos="226695" algn="l"/>
                <a:tab pos="227965" algn="l"/>
              </a:tabLst>
            </a:pPr>
            <a:r>
              <a:rPr sz="800" dirty="0">
                <a:solidFill>
                  <a:srgbClr val="FFBB1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	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필리핀의 현지 가격 급등으로 인해 돼지고기 수입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이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증가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하고 있다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  <a:endParaRPr lang="en-US" altLang="ko-KR" sz="9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6564630" y="4972558"/>
            <a:ext cx="2103120" cy="1207135"/>
          </a:xfrm>
          <a:custGeom>
            <a:avLst/>
            <a:gdLst/>
            <a:ahLst/>
            <a:cxnLst/>
            <a:rect l="l" t="t" r="r" b="b"/>
            <a:pathLst>
              <a:path w="2103120" h="1207135">
                <a:moveTo>
                  <a:pt x="1955038" y="0"/>
                </a:moveTo>
                <a:lnTo>
                  <a:pt x="148081" y="0"/>
                </a:lnTo>
                <a:lnTo>
                  <a:pt x="101274" y="7549"/>
                </a:lnTo>
                <a:lnTo>
                  <a:pt x="60624" y="28578"/>
                </a:lnTo>
                <a:lnTo>
                  <a:pt x="28569" y="60652"/>
                </a:lnTo>
                <a:lnTo>
                  <a:pt x="7548" y="101339"/>
                </a:lnTo>
                <a:lnTo>
                  <a:pt x="0" y="148209"/>
                </a:lnTo>
                <a:lnTo>
                  <a:pt x="0" y="1207058"/>
                </a:lnTo>
                <a:lnTo>
                  <a:pt x="2103120" y="1207058"/>
                </a:lnTo>
                <a:lnTo>
                  <a:pt x="2103120" y="148209"/>
                </a:lnTo>
                <a:lnTo>
                  <a:pt x="2095571" y="101339"/>
                </a:lnTo>
                <a:lnTo>
                  <a:pt x="2074550" y="60652"/>
                </a:lnTo>
                <a:lnTo>
                  <a:pt x="2042495" y="28578"/>
                </a:lnTo>
                <a:lnTo>
                  <a:pt x="2001845" y="7549"/>
                </a:lnTo>
                <a:lnTo>
                  <a:pt x="1955038" y="0"/>
                </a:lnTo>
                <a:close/>
              </a:path>
            </a:pathLst>
          </a:custGeom>
          <a:solidFill>
            <a:srgbClr val="4D4F51">
              <a:alpha val="79998"/>
            </a:srgbClr>
          </a:solidFill>
        </p:spPr>
        <p:txBody>
          <a:bodyPr wrap="square" lIns="0" tIns="0" rIns="0" bIns="0" rtlCol="0"/>
          <a:lstStyle/>
          <a:p>
            <a:endParaRPr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432293" y="4996941"/>
            <a:ext cx="37020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100" b="1" i="1" u="sng" spc="-10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일본</a:t>
            </a:r>
            <a:endParaRPr sz="1100" b="1" dirty="0">
              <a:solidFill>
                <a:schemeClr val="bg1"/>
              </a:solidFill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564630" y="5227433"/>
            <a:ext cx="2095500" cy="909739"/>
          </a:xfrm>
          <a:prstGeom prst="rect">
            <a:avLst/>
          </a:prstGeom>
          <a:solidFill>
            <a:srgbClr val="FFFFFF">
              <a:alpha val="94900"/>
            </a:srgbClr>
          </a:solidFill>
        </p:spPr>
        <p:txBody>
          <a:bodyPr vert="horz" wrap="square" lIns="0" tIns="41910" rIns="0" bIns="0" rtlCol="0">
            <a:noAutofit/>
          </a:bodyPr>
          <a:lstStyle/>
          <a:p>
            <a:pPr marL="242570" indent="-173990">
              <a:spcBef>
                <a:spcPts val="330"/>
              </a:spcBef>
              <a:buClr>
                <a:srgbClr val="4D4F51"/>
              </a:buClr>
              <a:buSzPct val="127777"/>
              <a:buFont typeface="Arial"/>
              <a:buChar char="•"/>
              <a:tabLst>
                <a:tab pos="242570" algn="l"/>
              </a:tabLst>
            </a:pP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돼지고기 소비는 꾸준히 강세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이다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</a:p>
          <a:p>
            <a:pPr marL="68580">
              <a:spcBef>
                <a:spcPts val="330"/>
              </a:spcBef>
              <a:buClr>
                <a:srgbClr val="4D4F51"/>
              </a:buClr>
              <a:buSzPct val="127777"/>
              <a:tabLst>
                <a:tab pos="242570" algn="l"/>
              </a:tabLst>
            </a:pPr>
            <a:endParaRPr lang="ko-KR" altLang="ko-KR" sz="4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marL="242570" indent="-173990">
              <a:spcBef>
                <a:spcPts val="330"/>
              </a:spcBef>
              <a:buClr>
                <a:srgbClr val="4D4F51"/>
              </a:buClr>
              <a:buSzPct val="127777"/>
              <a:buFont typeface="Arial"/>
              <a:buChar char="•"/>
              <a:tabLst>
                <a:tab pos="242570" algn="l"/>
              </a:tabLst>
            </a:pP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일본 내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돼지고기 가격이 계속해서 높은 수준을 유지함에 따라 수입산 돼지고기 수요가 강세를 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유지하고 있으며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, 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공급처의 뚜렷한 변화가 나타나고 있다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  <a:endParaRPr sz="9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3214751" y="1441450"/>
            <a:ext cx="2395855" cy="2418080"/>
            <a:chOff x="3214751" y="1441450"/>
            <a:chExt cx="2395855" cy="2418080"/>
          </a:xfrm>
        </p:grpSpPr>
        <p:pic>
          <p:nvPicPr>
            <p:cNvPr id="28" name="object 2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11600" y="2574163"/>
              <a:ext cx="38100" cy="1085342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20160" y="3640454"/>
              <a:ext cx="232410" cy="218567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3214751" y="1441450"/>
              <a:ext cx="2395855" cy="1207135"/>
            </a:xfrm>
            <a:custGeom>
              <a:avLst/>
              <a:gdLst/>
              <a:ahLst/>
              <a:cxnLst/>
              <a:rect l="l" t="t" r="r" b="b"/>
              <a:pathLst>
                <a:path w="2395854" h="1207135">
                  <a:moveTo>
                    <a:pt x="2247646" y="0"/>
                  </a:moveTo>
                  <a:lnTo>
                    <a:pt x="148209" y="0"/>
                  </a:lnTo>
                  <a:lnTo>
                    <a:pt x="101388" y="7548"/>
                  </a:lnTo>
                  <a:lnTo>
                    <a:pt x="60707" y="28569"/>
                  </a:lnTo>
                  <a:lnTo>
                    <a:pt x="28614" y="60624"/>
                  </a:lnTo>
                  <a:lnTo>
                    <a:pt x="7562" y="101274"/>
                  </a:lnTo>
                  <a:lnTo>
                    <a:pt x="0" y="148082"/>
                  </a:lnTo>
                  <a:lnTo>
                    <a:pt x="0" y="1207008"/>
                  </a:lnTo>
                  <a:lnTo>
                    <a:pt x="2395728" y="1207008"/>
                  </a:lnTo>
                  <a:lnTo>
                    <a:pt x="2395728" y="148082"/>
                  </a:lnTo>
                  <a:lnTo>
                    <a:pt x="2388179" y="101274"/>
                  </a:lnTo>
                  <a:lnTo>
                    <a:pt x="2367158" y="60624"/>
                  </a:lnTo>
                  <a:lnTo>
                    <a:pt x="2335103" y="28569"/>
                  </a:lnTo>
                  <a:lnTo>
                    <a:pt x="2294453" y="7548"/>
                  </a:lnTo>
                  <a:lnTo>
                    <a:pt x="2247646" y="0"/>
                  </a:lnTo>
                  <a:close/>
                </a:path>
              </a:pathLst>
            </a:custGeom>
            <a:solidFill>
              <a:srgbClr val="00005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  <p:sp>
          <p:nvSpPr>
            <p:cNvPr id="31" name="object 31"/>
            <p:cNvSpPr/>
            <p:nvPr/>
          </p:nvSpPr>
          <p:spPr>
            <a:xfrm>
              <a:off x="3214751" y="1723212"/>
              <a:ext cx="2395855" cy="889000"/>
            </a:xfrm>
            <a:custGeom>
              <a:avLst/>
              <a:gdLst/>
              <a:ahLst/>
              <a:cxnLst/>
              <a:rect l="l" t="t" r="r" b="b"/>
              <a:pathLst>
                <a:path w="2395854" h="889000">
                  <a:moveTo>
                    <a:pt x="2395728" y="0"/>
                  </a:moveTo>
                  <a:lnTo>
                    <a:pt x="0" y="0"/>
                  </a:lnTo>
                  <a:lnTo>
                    <a:pt x="0" y="888542"/>
                  </a:lnTo>
                  <a:lnTo>
                    <a:pt x="2395728" y="888542"/>
                  </a:lnTo>
                  <a:lnTo>
                    <a:pt x="2395728" y="0"/>
                  </a:lnTo>
                  <a:close/>
                </a:path>
              </a:pathLst>
            </a:custGeom>
            <a:solidFill>
              <a:srgbClr val="FFFFFF">
                <a:alpha val="94900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3268785" y="1721754"/>
            <a:ext cx="2348554" cy="1027333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226695" marR="325120" indent="-158750">
              <a:lnSpc>
                <a:spcPct val="104400"/>
              </a:lnSpc>
              <a:spcBef>
                <a:spcPts val="240"/>
              </a:spcBef>
              <a:buSzPct val="127777"/>
              <a:buFont typeface="Arial"/>
              <a:buChar char="•"/>
              <a:tabLst>
                <a:tab pos="226695" algn="l"/>
                <a:tab pos="227965" algn="l"/>
              </a:tabLst>
            </a:pPr>
            <a:r>
              <a:rPr sz="900" dirty="0">
                <a:solidFill>
                  <a:srgbClr val="00005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	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2024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년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, </a:t>
            </a:r>
            <a:r>
              <a:rPr lang="ko-KR" altLang="en-US" sz="800" dirty="0" err="1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모돈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규모 축소에도 불구하고 돼지고기 생산은 증가하였다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</a:t>
            </a:r>
            <a:endParaRPr lang="en-US" altLang="ko-KR" sz="8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marL="226695" marR="325120" indent="-158750">
              <a:lnSpc>
                <a:spcPct val="104400"/>
              </a:lnSpc>
              <a:spcBef>
                <a:spcPts val="240"/>
              </a:spcBef>
              <a:buSzPct val="127777"/>
              <a:buFont typeface="Arial"/>
              <a:buChar char="•"/>
              <a:tabLst>
                <a:tab pos="226695" algn="l"/>
                <a:tab pos="227965" algn="l"/>
              </a:tabLst>
            </a:pP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2025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년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3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분기에는 계절적 요인으로 가격 하락세가 예상된다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  <a:endParaRPr lang="ko-KR" altLang="ko-KR" sz="8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marL="226695" marR="325120" indent="-158750">
              <a:lnSpc>
                <a:spcPct val="104400"/>
              </a:lnSpc>
              <a:spcBef>
                <a:spcPts val="240"/>
              </a:spcBef>
              <a:buSzPct val="127777"/>
              <a:buFont typeface="Arial"/>
              <a:buChar char="•"/>
              <a:tabLst>
                <a:tab pos="226695" algn="l"/>
                <a:tab pos="227965" algn="l"/>
              </a:tabLst>
            </a:pPr>
            <a:r>
              <a:rPr sz="800" dirty="0">
                <a:solidFill>
                  <a:srgbClr val="00005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	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중국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의 더 강한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수요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에 힘입어 수출이 증가하였다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  <a:endParaRPr lang="ko-KR" altLang="ko-KR" sz="8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marL="226695" marR="325120" indent="-158750">
              <a:lnSpc>
                <a:spcPct val="104400"/>
              </a:lnSpc>
              <a:spcBef>
                <a:spcPts val="240"/>
              </a:spcBef>
              <a:buSzPct val="127777"/>
              <a:buFont typeface="Arial"/>
              <a:buChar char="•"/>
              <a:tabLst>
                <a:tab pos="226695" algn="l"/>
                <a:tab pos="227965" algn="l"/>
              </a:tabLst>
            </a:pPr>
            <a:endParaRPr sz="9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477456" y="1457705"/>
            <a:ext cx="2373630" cy="2439035"/>
            <a:chOff x="477456" y="1457705"/>
            <a:chExt cx="2373630" cy="2439035"/>
          </a:xfrm>
        </p:grpSpPr>
        <p:pic>
          <p:nvPicPr>
            <p:cNvPr id="34" name="object 3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926844" y="2576194"/>
              <a:ext cx="38100" cy="112064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840738" y="3677792"/>
              <a:ext cx="220980" cy="218694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477456" y="1457705"/>
              <a:ext cx="2373630" cy="1203960"/>
            </a:xfrm>
            <a:custGeom>
              <a:avLst/>
              <a:gdLst/>
              <a:ahLst/>
              <a:cxnLst/>
              <a:rect l="l" t="t" r="r" b="b"/>
              <a:pathLst>
                <a:path w="2373630" h="1203960">
                  <a:moveTo>
                    <a:pt x="2225611" y="0"/>
                  </a:moveTo>
                  <a:lnTo>
                    <a:pt x="147713" y="0"/>
                  </a:lnTo>
                  <a:lnTo>
                    <a:pt x="101022" y="7533"/>
                  </a:lnTo>
                  <a:lnTo>
                    <a:pt x="60473" y="28508"/>
                  </a:lnTo>
                  <a:lnTo>
                    <a:pt x="28498" y="60487"/>
                  </a:lnTo>
                  <a:lnTo>
                    <a:pt x="7530" y="101031"/>
                  </a:lnTo>
                  <a:lnTo>
                    <a:pt x="0" y="147701"/>
                  </a:lnTo>
                  <a:lnTo>
                    <a:pt x="0" y="1203960"/>
                  </a:lnTo>
                  <a:lnTo>
                    <a:pt x="2373439" y="1203960"/>
                  </a:lnTo>
                  <a:lnTo>
                    <a:pt x="2373439" y="147701"/>
                  </a:lnTo>
                  <a:lnTo>
                    <a:pt x="2365904" y="101031"/>
                  </a:lnTo>
                  <a:lnTo>
                    <a:pt x="2344922" y="60487"/>
                  </a:lnTo>
                  <a:lnTo>
                    <a:pt x="2312924" y="28508"/>
                  </a:lnTo>
                  <a:lnTo>
                    <a:pt x="2272343" y="7533"/>
                  </a:lnTo>
                  <a:lnTo>
                    <a:pt x="2225611" y="0"/>
                  </a:lnTo>
                  <a:close/>
                </a:path>
              </a:pathLst>
            </a:custGeom>
            <a:solidFill>
              <a:srgbClr val="0057FF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1443269" y="1506278"/>
            <a:ext cx="840740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ko-KR" altLang="en-US" sz="1100" b="1" i="1" u="sng" spc="-10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북미</a:t>
            </a:r>
            <a:endParaRPr sz="1100" b="1" dirty="0">
              <a:solidFill>
                <a:schemeClr val="bg1"/>
              </a:solidFill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477773" y="1722005"/>
            <a:ext cx="2373630" cy="890905"/>
          </a:xfrm>
          <a:custGeom>
            <a:avLst/>
            <a:gdLst/>
            <a:ahLst/>
            <a:cxnLst/>
            <a:rect l="l" t="t" r="r" b="b"/>
            <a:pathLst>
              <a:path w="2373630" h="890905">
                <a:moveTo>
                  <a:pt x="2373122" y="0"/>
                </a:moveTo>
                <a:lnTo>
                  <a:pt x="0" y="0"/>
                </a:lnTo>
                <a:lnTo>
                  <a:pt x="0" y="890384"/>
                </a:lnTo>
                <a:lnTo>
                  <a:pt x="2373122" y="890384"/>
                </a:lnTo>
                <a:lnTo>
                  <a:pt x="2373122" y="0"/>
                </a:lnTo>
                <a:close/>
              </a:path>
            </a:pathLst>
          </a:custGeom>
          <a:solidFill>
            <a:srgbClr val="FFFFFF">
              <a:alpha val="94900"/>
            </a:srgbClr>
          </a:solidFill>
        </p:spPr>
        <p:txBody>
          <a:bodyPr wrap="square" lIns="0" tIns="0" rIns="0" bIns="0" rtlCol="0"/>
          <a:lstStyle/>
          <a:p>
            <a:endParaRPr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13333" y="1777007"/>
            <a:ext cx="2265427" cy="890905"/>
          </a:xfrm>
          <a:prstGeom prst="rect">
            <a:avLst/>
          </a:prstGeom>
        </p:spPr>
        <p:txBody>
          <a:bodyPr vert="horz" wrap="square" lIns="0" tIns="36195" rIns="0" bIns="0" rtlCol="0">
            <a:normAutofit fontScale="40000" lnSpcReduction="20000"/>
          </a:bodyPr>
          <a:lstStyle/>
          <a:p>
            <a:pPr marL="240665" indent="-173355">
              <a:lnSpc>
                <a:spcPct val="120000"/>
              </a:lnSpc>
              <a:spcBef>
                <a:spcPts val="285"/>
              </a:spcBef>
              <a:buClr>
                <a:srgbClr val="0057FF"/>
              </a:buClr>
              <a:buSzPct val="127777"/>
              <a:buFont typeface="Arial"/>
              <a:buChar char="•"/>
              <a:tabLst>
                <a:tab pos="240665" algn="l"/>
              </a:tabLst>
            </a:pPr>
            <a:r>
              <a:rPr lang="ko-KR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돼지고기 가격은 공급 부족으로 상승</a:t>
            </a:r>
            <a:r>
              <a:rPr lang="en-US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, </a:t>
            </a:r>
            <a:br>
              <a:rPr lang="en-US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</a:br>
            <a:r>
              <a:rPr lang="ko-KR" altLang="en-US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구매</a:t>
            </a:r>
            <a:r>
              <a:rPr lang="ko-KR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수요가 가격을 뒷받침하고 있다</a:t>
            </a:r>
            <a:r>
              <a:rPr lang="en-US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</a:p>
          <a:p>
            <a:pPr marL="240665" indent="-173355">
              <a:lnSpc>
                <a:spcPct val="120000"/>
              </a:lnSpc>
              <a:spcBef>
                <a:spcPts val="285"/>
              </a:spcBef>
              <a:buClr>
                <a:srgbClr val="0057FF"/>
              </a:buClr>
              <a:buSzPct val="127777"/>
              <a:buFont typeface="Arial"/>
              <a:buChar char="•"/>
              <a:tabLst>
                <a:tab pos="240665" algn="l"/>
              </a:tabLst>
            </a:pPr>
            <a:r>
              <a:rPr lang="ko-KR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무역 긴장 속에서도 수출은 완만하게 이어지고 있으며</a:t>
            </a:r>
            <a:r>
              <a:rPr lang="en-US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, </a:t>
            </a:r>
            <a:r>
              <a:rPr lang="ko-KR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돼지고기 가격은 높은 수준을 유지</a:t>
            </a:r>
            <a:r>
              <a:rPr lang="en-US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 </a:t>
            </a:r>
            <a:r>
              <a:rPr lang="ko-KR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단기적 가격 완화는 제한적으로 예상된다</a:t>
            </a:r>
            <a:r>
              <a:rPr lang="en-US" altLang="ko-KR" sz="20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  <a:endParaRPr lang="ko-KR" altLang="ko-KR" sz="20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marL="240665" indent="-173355">
              <a:spcBef>
                <a:spcPts val="285"/>
              </a:spcBef>
              <a:buClr>
                <a:srgbClr val="0057FF"/>
              </a:buClr>
              <a:buSzPct val="127777"/>
              <a:buFont typeface="Arial"/>
              <a:buChar char="•"/>
              <a:tabLst>
                <a:tab pos="240665" algn="l"/>
              </a:tabLst>
            </a:pPr>
            <a:endParaRPr lang="en-US" altLang="ko-KR" sz="18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marL="240665" indent="-173355">
              <a:spcBef>
                <a:spcPts val="285"/>
              </a:spcBef>
              <a:buClr>
                <a:srgbClr val="0057FF"/>
              </a:buClr>
              <a:buSzPct val="127777"/>
              <a:buFont typeface="Arial"/>
              <a:buChar char="•"/>
              <a:tabLst>
                <a:tab pos="240665" algn="l"/>
              </a:tabLst>
            </a:pPr>
            <a:endParaRPr lang="ko-KR" altLang="ko-KR" sz="18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marL="240665" indent="-173355">
              <a:lnSpc>
                <a:spcPct val="100000"/>
              </a:lnSpc>
              <a:spcBef>
                <a:spcPts val="285"/>
              </a:spcBef>
              <a:buClr>
                <a:srgbClr val="0057FF"/>
              </a:buClr>
              <a:buSzPct val="127777"/>
              <a:buFont typeface="Arial"/>
              <a:buChar char="•"/>
              <a:tabLst>
                <a:tab pos="240665" algn="l"/>
              </a:tabLst>
            </a:pPr>
            <a:endParaRPr lang="en-US" sz="9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5766689" y="1442211"/>
            <a:ext cx="2357755" cy="2962275"/>
            <a:chOff x="5766689" y="1442211"/>
            <a:chExt cx="2646045" cy="2962275"/>
          </a:xfrm>
        </p:grpSpPr>
        <p:pic>
          <p:nvPicPr>
            <p:cNvPr id="41" name="object 4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852795" y="2521584"/>
              <a:ext cx="38100" cy="166484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766689" y="4185919"/>
              <a:ext cx="220980" cy="218567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770118" y="1442211"/>
              <a:ext cx="2642235" cy="1207135"/>
            </a:xfrm>
            <a:custGeom>
              <a:avLst/>
              <a:gdLst/>
              <a:ahLst/>
              <a:cxnLst/>
              <a:rect l="l" t="t" r="r" b="b"/>
              <a:pathLst>
                <a:path w="2642234" h="1207135">
                  <a:moveTo>
                    <a:pt x="2494026" y="0"/>
                  </a:moveTo>
                  <a:lnTo>
                    <a:pt x="148209" y="0"/>
                  </a:lnTo>
                  <a:lnTo>
                    <a:pt x="101388" y="7548"/>
                  </a:lnTo>
                  <a:lnTo>
                    <a:pt x="60707" y="28569"/>
                  </a:lnTo>
                  <a:lnTo>
                    <a:pt x="28614" y="60624"/>
                  </a:lnTo>
                  <a:lnTo>
                    <a:pt x="7562" y="101274"/>
                  </a:lnTo>
                  <a:lnTo>
                    <a:pt x="0" y="148082"/>
                  </a:lnTo>
                  <a:lnTo>
                    <a:pt x="0" y="1207008"/>
                  </a:lnTo>
                  <a:lnTo>
                    <a:pt x="2642108" y="1207008"/>
                  </a:lnTo>
                  <a:lnTo>
                    <a:pt x="2642108" y="148082"/>
                  </a:lnTo>
                  <a:lnTo>
                    <a:pt x="2634559" y="101274"/>
                  </a:lnTo>
                  <a:lnTo>
                    <a:pt x="2613538" y="60624"/>
                  </a:lnTo>
                  <a:lnTo>
                    <a:pt x="2581483" y="28569"/>
                  </a:lnTo>
                  <a:lnTo>
                    <a:pt x="2540833" y="7548"/>
                  </a:lnTo>
                  <a:lnTo>
                    <a:pt x="2494026" y="0"/>
                  </a:lnTo>
                  <a:close/>
                </a:path>
              </a:pathLst>
            </a:custGeom>
            <a:solidFill>
              <a:srgbClr val="FF6700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4203953" y="1482597"/>
            <a:ext cx="3068320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722245" algn="l"/>
              </a:tabLst>
            </a:pPr>
            <a:r>
              <a:rPr lang="ko-KR" altLang="en-US" sz="1100" b="1" i="1" u="sng" spc="-10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유럽</a:t>
            </a:r>
            <a:r>
              <a:rPr lang="ko-KR" altLang="en-US" sz="1100" b="1" i="1" u="sng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</a:t>
            </a:r>
            <a:r>
              <a:rPr lang="ko-KR" altLang="en-US" sz="1100" b="1" i="1" spc="-1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                                                                 </a:t>
            </a:r>
            <a:r>
              <a:rPr lang="ko-KR" altLang="en-US" sz="1100" b="1" i="1" u="sng" spc="-10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중국</a:t>
            </a:r>
            <a:endParaRPr sz="1100" b="1" dirty="0">
              <a:solidFill>
                <a:schemeClr val="bg1"/>
              </a:solidFill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5770371" y="1711325"/>
            <a:ext cx="2353733" cy="887094"/>
          </a:xfrm>
          <a:custGeom>
            <a:avLst/>
            <a:gdLst/>
            <a:ahLst/>
            <a:cxnLst/>
            <a:rect l="l" t="t" r="r" b="b"/>
            <a:pathLst>
              <a:path w="2642234" h="887094">
                <a:moveTo>
                  <a:pt x="2641854" y="0"/>
                </a:moveTo>
                <a:lnTo>
                  <a:pt x="0" y="0"/>
                </a:lnTo>
                <a:lnTo>
                  <a:pt x="0" y="886967"/>
                </a:lnTo>
                <a:lnTo>
                  <a:pt x="2641854" y="886967"/>
                </a:lnTo>
                <a:lnTo>
                  <a:pt x="2641854" y="0"/>
                </a:lnTo>
                <a:close/>
              </a:path>
            </a:pathLst>
          </a:custGeom>
          <a:solidFill>
            <a:srgbClr val="FFFFFF">
              <a:alpha val="94900"/>
            </a:srgbClr>
          </a:solidFill>
        </p:spPr>
        <p:txBody>
          <a:bodyPr wrap="square" lIns="0" tIns="0" rIns="0" bIns="0" rtlCol="0"/>
          <a:lstStyle/>
          <a:p>
            <a:endParaRPr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791200" y="1777416"/>
            <a:ext cx="2542033" cy="723275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226695" marR="427990" indent="-159385">
              <a:spcBef>
                <a:spcPts val="240"/>
              </a:spcBef>
              <a:buSzPct val="127777"/>
              <a:buFont typeface="Arial"/>
              <a:buChar char="•"/>
              <a:tabLst>
                <a:tab pos="226695" algn="l"/>
                <a:tab pos="227965" algn="l"/>
              </a:tabLst>
            </a:pPr>
            <a:r>
              <a:rPr lang="ko-KR" altLang="en-US" sz="800" dirty="0">
                <a:solidFill>
                  <a:srgbClr val="FF6700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	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수요가 정체된 가운데 생산 증가세가 더딘 탓에 돼지가격은 소폭 하락했다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  <a:b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</a:br>
            <a:endParaRPr lang="en-US" altLang="ko-KR" sz="4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marL="226695" marR="359410" indent="-159385">
              <a:spcBef>
                <a:spcPts val="5"/>
              </a:spcBef>
              <a:buSzPct val="127777"/>
              <a:buFont typeface="Arial"/>
              <a:buChar char="•"/>
              <a:tabLst>
                <a:tab pos="226695" algn="l"/>
                <a:tab pos="227965" algn="l"/>
              </a:tabLst>
            </a:pPr>
            <a:r>
              <a:rPr lang="en-US" altLang="ko-KR" sz="800" dirty="0">
                <a:solidFill>
                  <a:srgbClr val="FF6700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2025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년 수입은 안정적으로 유지될 것으로 예상되지만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, 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미국산 부산물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(offal)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에 대한 추가 관세로 인해 불확실성은 여전히 존재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한다</a:t>
            </a:r>
            <a:r>
              <a:rPr lang="en-US" altLang="ko-KR" sz="9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  <a:endParaRPr lang="ko-KR" altLang="ko-KR" sz="9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id="{645B849A-A91D-5E6B-2D28-FB5491FD3188}"/>
              </a:ext>
            </a:extLst>
          </p:cNvPr>
          <p:cNvSpPr/>
          <p:nvPr/>
        </p:nvSpPr>
        <p:spPr>
          <a:xfrm>
            <a:off x="0" y="228600"/>
            <a:ext cx="9144000" cy="1038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7" name="object 47"/>
          <p:cNvGrpSpPr/>
          <p:nvPr/>
        </p:nvGrpSpPr>
        <p:grpSpPr>
          <a:xfrm>
            <a:off x="441535" y="4121658"/>
            <a:ext cx="7193704" cy="2141372"/>
            <a:chOff x="441535" y="4121658"/>
            <a:chExt cx="7193704" cy="2141372"/>
          </a:xfrm>
        </p:grpSpPr>
        <p:pic>
          <p:nvPicPr>
            <p:cNvPr id="48" name="object 4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686930" y="4213098"/>
              <a:ext cx="948309" cy="759459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485000" y="4121658"/>
              <a:ext cx="220979" cy="220980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441535" y="4972558"/>
              <a:ext cx="1968413" cy="1290472"/>
            </a:xfrm>
            <a:custGeom>
              <a:avLst/>
              <a:gdLst/>
              <a:ahLst/>
              <a:cxnLst/>
              <a:rect l="l" t="t" r="r" b="b"/>
              <a:pathLst>
                <a:path w="1897380" h="1207135">
                  <a:moveTo>
                    <a:pt x="1749005" y="0"/>
                  </a:moveTo>
                  <a:lnTo>
                    <a:pt x="148107" y="0"/>
                  </a:lnTo>
                  <a:lnTo>
                    <a:pt x="101292" y="7549"/>
                  </a:lnTo>
                  <a:lnTo>
                    <a:pt x="60635" y="28578"/>
                  </a:lnTo>
                  <a:lnTo>
                    <a:pt x="28575" y="60652"/>
                  </a:lnTo>
                  <a:lnTo>
                    <a:pt x="7550" y="101339"/>
                  </a:lnTo>
                  <a:lnTo>
                    <a:pt x="0" y="148209"/>
                  </a:lnTo>
                  <a:lnTo>
                    <a:pt x="0" y="1207058"/>
                  </a:lnTo>
                  <a:lnTo>
                    <a:pt x="1897087" y="1207058"/>
                  </a:lnTo>
                  <a:lnTo>
                    <a:pt x="1897087" y="148209"/>
                  </a:lnTo>
                  <a:lnTo>
                    <a:pt x="1889539" y="101339"/>
                  </a:lnTo>
                  <a:lnTo>
                    <a:pt x="1868517" y="60652"/>
                  </a:lnTo>
                  <a:lnTo>
                    <a:pt x="1836463" y="28578"/>
                  </a:lnTo>
                  <a:lnTo>
                    <a:pt x="1795813" y="7549"/>
                  </a:lnTo>
                  <a:lnTo>
                    <a:pt x="1749005" y="0"/>
                  </a:lnTo>
                  <a:close/>
                </a:path>
              </a:pathLst>
            </a:custGeom>
            <a:solidFill>
              <a:srgbClr val="00CD86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143000" y="4999499"/>
            <a:ext cx="458406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100" b="1" i="1" u="sng" spc="-10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브라질</a:t>
            </a:r>
            <a:endParaRPr sz="1100" b="1" dirty="0">
              <a:solidFill>
                <a:schemeClr val="bg1"/>
              </a:solidFill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54" name="object 5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47599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3</a:t>
            </a:fld>
            <a:endParaRPr sz="1200" dirty="0"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448462" y="5257799"/>
            <a:ext cx="1961486" cy="978891"/>
          </a:xfrm>
          <a:prstGeom prst="rect">
            <a:avLst/>
          </a:prstGeom>
          <a:solidFill>
            <a:srgbClr val="FFFFFF">
              <a:alpha val="94900"/>
            </a:srgbClr>
          </a:solidFill>
        </p:spPr>
        <p:txBody>
          <a:bodyPr vert="horz" wrap="square" lIns="0" tIns="31115" rIns="0" bIns="0" rtlCol="0">
            <a:noAutofit/>
          </a:bodyPr>
          <a:lstStyle/>
          <a:p>
            <a:pPr marL="226060" marR="290830" indent="-159385">
              <a:lnSpc>
                <a:spcPct val="104400"/>
              </a:lnSpc>
              <a:spcBef>
                <a:spcPts val="245"/>
              </a:spcBef>
              <a:buClr>
                <a:srgbClr val="00CD86"/>
              </a:buClr>
              <a:buSzPct val="127777"/>
              <a:buFont typeface="Arial"/>
              <a:buChar char="•"/>
              <a:tabLst>
                <a:tab pos="226060" algn="l"/>
              </a:tabLst>
            </a:pPr>
            <a:endParaRPr lang="ko-KR" altLang="en-US" sz="9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63702" y="6293611"/>
            <a:ext cx="1095375" cy="13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800" i="1" spc="-20" dirty="0">
                <a:solidFill>
                  <a:srgbClr val="FFFF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출처</a:t>
            </a:r>
            <a:r>
              <a:rPr sz="800" i="1" spc="-20" dirty="0">
                <a:solidFill>
                  <a:srgbClr val="FFFF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:</a:t>
            </a:r>
            <a:r>
              <a:rPr sz="800" i="1" spc="20" dirty="0">
                <a:solidFill>
                  <a:srgbClr val="FFFF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 </a:t>
            </a:r>
            <a:r>
              <a:rPr sz="800" i="1" spc="-10" dirty="0">
                <a:solidFill>
                  <a:srgbClr val="FFFFFF"/>
                </a:solidFill>
                <a:latin typeface="Arial Narrow"/>
                <a:cs typeface="Arial Narrow"/>
              </a:rPr>
              <a:t>RaboResearch</a:t>
            </a:r>
            <a:r>
              <a:rPr sz="800" i="1" spc="-25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sz="800" i="1" spc="-20" dirty="0">
                <a:solidFill>
                  <a:srgbClr val="FFFFFF"/>
                </a:solidFill>
                <a:latin typeface="Arial Narrow"/>
                <a:cs typeface="Arial Narrow"/>
              </a:rPr>
              <a:t>2025</a:t>
            </a:r>
            <a:endParaRPr sz="800" dirty="0">
              <a:latin typeface="Arial Narrow"/>
              <a:cs typeface="Arial Narrow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4921" y="304800"/>
            <a:ext cx="8148320" cy="8585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970"/>
              </a:lnSpc>
              <a:spcBef>
                <a:spcPts val="95"/>
              </a:spcBef>
            </a:pPr>
            <a:r>
              <a:rPr lang="ko-KR" altLang="en-US" b="1" i="0" spc="-10" dirty="0">
                <a:solidFill>
                  <a:srgbClr val="002060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글로벌 돼지고기 시장 종합</a:t>
            </a:r>
            <a:endParaRPr b="1" i="0" spc="-10" dirty="0">
              <a:solidFill>
                <a:srgbClr val="002060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  <a:p>
            <a:pPr marL="12700" marR="5080">
              <a:lnSpc>
                <a:spcPts val="1730"/>
              </a:lnSpc>
              <a:spcBef>
                <a:spcPts val="185"/>
              </a:spcBef>
            </a:pPr>
            <a:r>
              <a:rPr lang="ko-KR" altLang="en-US" sz="1600" i="0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돼지고기 가격은 지역별 공급과 수요 상황에 따라 큰 차이를 보이며</a:t>
            </a:r>
            <a:r>
              <a:rPr lang="en-US" altLang="ko-KR" sz="1600" i="0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, </a:t>
            </a:r>
            <a:br>
              <a:rPr lang="en-US" altLang="ko-KR" sz="1600" i="0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</a:br>
            <a:r>
              <a:rPr lang="ko-KR" altLang="en-US" sz="1600" i="0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여기에 글로벌 무역 흐름의 변화가 더해지면서 불확실성이 증가하고 있다</a:t>
            </a:r>
            <a:r>
              <a:rPr lang="en-US" altLang="ko-KR" sz="1600" i="0" dirty="0">
                <a:solidFill>
                  <a:srgbClr val="002060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.</a:t>
            </a:r>
            <a:endParaRPr sz="1600" i="0" dirty="0">
              <a:solidFill>
                <a:srgbClr val="002060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1C3C7EB-3E45-5932-C538-F03F7578ECDC}"/>
              </a:ext>
            </a:extLst>
          </p:cNvPr>
          <p:cNvSpPr txBox="1"/>
          <p:nvPr/>
        </p:nvSpPr>
        <p:spPr>
          <a:xfrm>
            <a:off x="349503" y="5273942"/>
            <a:ext cx="2429257" cy="836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6060" marR="290830" indent="-159385">
              <a:spcBef>
                <a:spcPts val="245"/>
              </a:spcBef>
              <a:buClr>
                <a:srgbClr val="00CD86"/>
              </a:buClr>
              <a:buSzPct val="127777"/>
              <a:buFont typeface="Arial"/>
              <a:buChar char="•"/>
              <a:tabLst>
                <a:tab pos="226060" algn="l"/>
              </a:tabLst>
            </a:pP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2025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년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6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월 돼지고기 수출량은 역사상 최고치를 기록</a:t>
            </a:r>
            <a:r>
              <a:rPr lang="ko-KR" altLang="en-US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했다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</a:p>
          <a:p>
            <a:pPr marL="66675" marR="290830">
              <a:spcBef>
                <a:spcPts val="245"/>
              </a:spcBef>
              <a:buClr>
                <a:srgbClr val="00CD86"/>
              </a:buClr>
              <a:buSzPct val="127777"/>
              <a:tabLst>
                <a:tab pos="226060" algn="l"/>
              </a:tabLst>
            </a:pPr>
            <a:endParaRPr lang="en-US" altLang="ko-KR" sz="4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marL="226060" marR="290830" indent="-159385">
              <a:spcBef>
                <a:spcPts val="245"/>
              </a:spcBef>
              <a:buClr>
                <a:srgbClr val="00CD86"/>
              </a:buClr>
              <a:buSzPct val="127777"/>
              <a:buFont typeface="Arial"/>
              <a:buChar char="•"/>
              <a:tabLst>
                <a:tab pos="226060" algn="l"/>
              </a:tabLst>
            </a:pP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현지에서 가장 많이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소비되는 육류인 닭고기 수출이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 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부분적으로 중단되었으나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, </a:t>
            </a:r>
            <a:r>
              <a:rPr lang="ko-KR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돼지고기 가격에는 사실상 영향이 없었다</a:t>
            </a:r>
            <a:r>
              <a:rPr lang="en-US" altLang="ko-KR" sz="800" dirty="0"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.</a:t>
            </a:r>
            <a:endParaRPr lang="ko-KR" altLang="ko-KR" sz="8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0726"/>
            <a:ext cx="9143999" cy="130835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39521" y="102102"/>
            <a:ext cx="8831479" cy="1142319"/>
          </a:xfrm>
          <a:prstGeom prst="rect">
            <a:avLst/>
          </a:prstGeom>
        </p:spPr>
        <p:txBody>
          <a:bodyPr vert="horz" wrap="square" lIns="0" tIns="80010" rIns="0" bIns="0" rtlCol="0">
            <a:noAutofit/>
          </a:bodyPr>
          <a:lstStyle/>
          <a:p>
            <a:pPr marL="12700" marR="5080">
              <a:spcBef>
                <a:spcPts val="550"/>
              </a:spcBef>
            </a:pPr>
            <a:r>
              <a:rPr lang="en-US" sz="28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2025</a:t>
            </a:r>
            <a:r>
              <a:rPr lang="ko-KR" altLang="en-US" sz="28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년 세계적 전망</a:t>
            </a:r>
            <a:br>
              <a:rPr lang="en-US" altLang="ko-KR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</a:br>
            <a:r>
              <a:rPr lang="ko-KR" altLang="en-US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무역 정책의 불확실성은 여전히 생산과 무역 흐름을 혼란에 빠뜨리고 있으며</a:t>
            </a:r>
            <a:r>
              <a:rPr lang="en-US" altLang="ko-KR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, </a:t>
            </a:r>
            <a:br>
              <a:rPr lang="en-US" altLang="ko-KR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</a:br>
            <a:r>
              <a:rPr lang="ko-KR" altLang="en-US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공급 부족은 가격 반등을 유도하고 있다</a:t>
            </a:r>
            <a:r>
              <a:rPr lang="en-US" altLang="ko-KR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.</a:t>
            </a:r>
            <a:endParaRPr sz="160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4921" y="1381759"/>
            <a:ext cx="4031259" cy="2682240"/>
          </a:xfrm>
          <a:prstGeom prst="rect">
            <a:avLst/>
          </a:prstGeom>
        </p:spPr>
        <p:txBody>
          <a:bodyPr vert="horz" wrap="square" lIns="0" tIns="67310" rIns="0" bIns="0" rtlCol="0">
            <a:noAutofit/>
          </a:bodyPr>
          <a:lstStyle/>
          <a:p>
            <a:pPr marL="12700">
              <a:spcBef>
                <a:spcPts val="530"/>
              </a:spcBef>
            </a:pPr>
            <a:r>
              <a:rPr lang="en-US" altLang="ko-KR" sz="12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2025</a:t>
            </a:r>
            <a:r>
              <a:rPr lang="ko-KR" altLang="ko-KR" sz="12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년 하반기 글로벌 무역 정책 변화</a:t>
            </a:r>
            <a:endParaRPr lang="ko-KR" altLang="ko-KR" sz="1200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 latinLnBrk="1"/>
            <a:endParaRPr lang="en-US" altLang="ko-KR" sz="900" spc="-3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latinLnBrk="1">
              <a:lnSpc>
                <a:spcPts val="1200"/>
              </a:lnSpc>
            </a:pP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미국이 영국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베트남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인도네시아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일본과 무역 협정을 체결했음에도 불구하고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지정학적 긴장은 글로벌 경제 성장과 무역 흐름에 여전히 주요한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우려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요인으로 남아 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b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</a:b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트럼프 행정부의 접근법에 뿌리를 둔 향후 미국 무역 정책의 불확실성은 여전히 투자 및 무역 의사결정을 어렵게 만들고 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..</a:t>
            </a:r>
            <a:endParaRPr lang="ko-KR" altLang="ko-KR" sz="85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latinLnBrk="1">
              <a:lnSpc>
                <a:spcPts val="1200"/>
              </a:lnSpc>
            </a:pP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세계 최대 경제권이자 돼지고기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의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주요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수입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·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수출국인 미국과 중국 간의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지속적인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무역 긴장은 글로벌 시장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에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파급될 것으로 예상된다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일시적으로 관세가 완화되었음에도 불구하고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중국은 미국의 대중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對中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)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광범위한 관세 조치에 대응하여 미국산 돼지고기 부산물에 대해 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10%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의 추가 관세를 유지하고 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..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 결과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2025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상반기에 중국의 미국산 돼지고기 부산물 수입은 전년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동기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대비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15%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감소했다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(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그림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1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참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고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).</a:t>
            </a:r>
          </a:p>
          <a:p>
            <a:pPr latinLnBrk="1">
              <a:lnSpc>
                <a:spcPct val="120000"/>
              </a:lnSpc>
            </a:pPr>
            <a:r>
              <a:rPr lang="ko-KR" altLang="ko-KR" sz="85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이러한 역풍에도 불구하고</a:t>
            </a:r>
            <a:r>
              <a:rPr lang="en-US" altLang="ko-KR" sz="85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2025</a:t>
            </a:r>
            <a:r>
              <a:rPr lang="ko-KR" altLang="en-US" sz="85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</a:t>
            </a:r>
            <a:r>
              <a:rPr lang="ko-KR" altLang="ko-KR" sz="85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글로벌 돼지고기 무역은</a:t>
            </a:r>
            <a:r>
              <a:rPr lang="en-US" altLang="ko-KR" sz="85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85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성장할 것으로 예상된다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</a:p>
          <a:p>
            <a:pPr latinLnBrk="1">
              <a:lnSpc>
                <a:spcPct val="120000"/>
              </a:lnSpc>
            </a:pP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멕시코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동남아시아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일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본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의 공급 부족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으로 인해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현지 공급 보완 및 높은 현지 가격 억제를 위한 수입 수요가 증가하고 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b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</a:b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수출국들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특히 브라질과 유럽은 이러한 상황의 수혜를 보고 있으며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브라질의 돼지고기 수출은 상반기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18%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증가했고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EU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는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연초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4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개월 동안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5%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증가했다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그러나 브라질 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ko-KR" sz="85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헤알화</a:t>
            </a:r>
            <a:r>
              <a:rPr lang="ko-KR" altLang="en-US" sz="85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의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잠재적 가치 상승은 브라질의 시장 경쟁력을 약화시킬 수 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ko-KR" altLang="ko-KR" sz="85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marL="12700" marR="11430">
              <a:lnSpc>
                <a:spcPct val="107100"/>
              </a:lnSpc>
              <a:spcBef>
                <a:spcPts val="250"/>
              </a:spcBef>
            </a:pPr>
            <a:endParaRPr lang="en-US" sz="9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05172" y="1407468"/>
            <a:ext cx="3861562" cy="2902077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latinLnBrk="1"/>
            <a:r>
              <a:rPr lang="ko-KR" altLang="ko-KR" sz="12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돼지고기 가격 반등</a:t>
            </a:r>
            <a:r>
              <a:rPr lang="ko-KR" altLang="en-US" sz="12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과 경제적 우려</a:t>
            </a:r>
            <a:br>
              <a:rPr lang="en-US" altLang="ko-KR" sz="12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</a:br>
            <a:endParaRPr lang="en-US" altLang="ko-KR" sz="600" i="1" spc="-10" dirty="0">
              <a:solidFill>
                <a:srgbClr val="0057FF"/>
              </a:solidFill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 latinLnBrk="1">
              <a:lnSpc>
                <a:spcPts val="1200"/>
              </a:lnSpc>
            </a:pP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2025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2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분기 돼지고기 가격은 다른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동물 단백질보다 높은 성과를 보였으며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그림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2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참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고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),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이는 미국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멕시코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일본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베트남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필리핀 등 글로벌 시장의 공급 부족에 기인했다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</a:p>
          <a:p>
            <a:pPr latinLnBrk="1">
              <a:lnSpc>
                <a:spcPts val="1200"/>
              </a:lnSpc>
            </a:pP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반면 중국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과 같은 국가는 공급과 수요의 균형이 더 잘 맞아 가격이 안정적이었다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</a:p>
          <a:p>
            <a:pPr latinLnBrk="1">
              <a:lnSpc>
                <a:spcPts val="1200"/>
              </a:lnSpc>
            </a:pP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공급 제약의 주요 원인은 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2024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질병 발생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마진 압박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무역 문제에 대한 전략적 대응으로 인한 </a:t>
            </a:r>
            <a:r>
              <a:rPr lang="ko-KR" altLang="en-US" sz="85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모돈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규모 축소였다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일부 지역에서는 높은 가격이 </a:t>
            </a:r>
            <a:r>
              <a:rPr lang="ko-KR" altLang="en-US" sz="85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모돈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재구축을 유도했지만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무역 정책 불확실성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질병 위험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경제 전망 약화로 인해 확장은 여전히 제한적인 수준에 머물고 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</a:p>
          <a:p>
            <a:pPr latinLnBrk="1">
              <a:lnSpc>
                <a:spcPts val="1200"/>
              </a:lnSpc>
            </a:pP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2025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남은 기간 동안 돼지고기 가격은 점진적으로 완화될 것으로 예상되지만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2024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수준보다는 여전히 높은 수준을 유지하여 생산자 마진을 뒷받침할 가능성이 크다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</a:p>
          <a:p>
            <a:pPr latinLnBrk="1">
              <a:lnSpc>
                <a:spcPts val="1200"/>
              </a:lnSpc>
            </a:pPr>
            <a:endParaRPr lang="ko-KR" altLang="ko-KR" sz="850" b="1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latinLnBrk="1">
              <a:lnSpc>
                <a:spcPts val="1200"/>
              </a:lnSpc>
            </a:pPr>
            <a:r>
              <a:rPr lang="ko-KR" altLang="ko-KR" sz="85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소비자 수요는 연말까지 안정적으로 유지될 것으로 보인다</a:t>
            </a:r>
            <a:r>
              <a:rPr lang="en-US" altLang="ko-KR" sz="85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r>
              <a:rPr lang="en-US" altLang="ko-KR" sz="850" b="1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소고기 가격 상승은 돼지고기 소비를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지지하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고 있으며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반면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닭고기 가격 하락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은 경쟁 압박을 높이고 있다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또한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경제 상황이 추가로 악화될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가능성이 있는 가운데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외식에서 소매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로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소비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지출이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ko-KR" sz="85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이동</a:t>
            </a:r>
            <a:r>
              <a:rPr lang="ko-KR" altLang="en-US" sz="85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히는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추세가 </a:t>
            </a:r>
            <a:r>
              <a:rPr lang="ko-KR" altLang="en-US" sz="85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뚜렷해지고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있고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이는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2025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2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분기 글로벌 돼지고기 보고서에서도 강조된 바와 같이 소매 수요를 지속적으로 뒷받침할 것으로 </a:t>
            </a:r>
            <a:r>
              <a:rPr lang="ko-KR" altLang="en-US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전망</a:t>
            </a:r>
            <a:r>
              <a:rPr lang="ko-KR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된다</a:t>
            </a:r>
            <a:r>
              <a:rPr lang="en-US" altLang="ko-KR" sz="85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ko-KR" altLang="ko-KR" sz="85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 marL="12700">
              <a:lnSpc>
                <a:spcPct val="100000"/>
              </a:lnSpc>
              <a:spcBef>
                <a:spcPts val="530"/>
              </a:spcBef>
            </a:pPr>
            <a:endParaRPr sz="1200" dirty="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242052" y="4539424"/>
            <a:ext cx="3315335" cy="708660"/>
            <a:chOff x="5242052" y="4539424"/>
            <a:chExt cx="3315335" cy="708660"/>
          </a:xfrm>
        </p:grpSpPr>
        <p:sp>
          <p:nvSpPr>
            <p:cNvPr id="9" name="object 9"/>
            <p:cNvSpPr/>
            <p:nvPr/>
          </p:nvSpPr>
          <p:spPr>
            <a:xfrm>
              <a:off x="5242052" y="4555616"/>
              <a:ext cx="3315335" cy="679450"/>
            </a:xfrm>
            <a:custGeom>
              <a:avLst/>
              <a:gdLst/>
              <a:ahLst/>
              <a:cxnLst/>
              <a:rect l="l" t="t" r="r" b="b"/>
              <a:pathLst>
                <a:path w="3315334" h="679450">
                  <a:moveTo>
                    <a:pt x="0" y="679322"/>
                  </a:moveTo>
                  <a:lnTo>
                    <a:pt x="3315207" y="679322"/>
                  </a:lnTo>
                </a:path>
                <a:path w="3315334" h="679450">
                  <a:moveTo>
                    <a:pt x="0" y="510158"/>
                  </a:moveTo>
                  <a:lnTo>
                    <a:pt x="3315207" y="510158"/>
                  </a:lnTo>
                </a:path>
                <a:path w="3315334" h="679450">
                  <a:moveTo>
                    <a:pt x="0" y="339470"/>
                  </a:moveTo>
                  <a:lnTo>
                    <a:pt x="3315207" y="339470"/>
                  </a:lnTo>
                </a:path>
                <a:path w="3315334" h="679450">
                  <a:moveTo>
                    <a:pt x="0" y="170306"/>
                  </a:moveTo>
                  <a:lnTo>
                    <a:pt x="3315207" y="170306"/>
                  </a:lnTo>
                </a:path>
                <a:path w="3315334" h="679450">
                  <a:moveTo>
                    <a:pt x="0" y="0"/>
                  </a:moveTo>
                  <a:lnTo>
                    <a:pt x="3315207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261610" y="4762880"/>
              <a:ext cx="3276600" cy="471170"/>
            </a:xfrm>
            <a:custGeom>
              <a:avLst/>
              <a:gdLst/>
              <a:ahLst/>
              <a:cxnLst/>
              <a:rect l="l" t="t" r="r" b="b"/>
              <a:pathLst>
                <a:path w="3276600" h="471170">
                  <a:moveTo>
                    <a:pt x="0" y="376047"/>
                  </a:moveTo>
                  <a:lnTo>
                    <a:pt x="38862" y="371475"/>
                  </a:lnTo>
                  <a:lnTo>
                    <a:pt x="78486" y="365379"/>
                  </a:lnTo>
                  <a:lnTo>
                    <a:pt x="116586" y="369951"/>
                  </a:lnTo>
                  <a:lnTo>
                    <a:pt x="156210" y="374523"/>
                  </a:lnTo>
                  <a:lnTo>
                    <a:pt x="194310" y="371475"/>
                  </a:lnTo>
                  <a:lnTo>
                    <a:pt x="233934" y="369951"/>
                  </a:lnTo>
                  <a:lnTo>
                    <a:pt x="273557" y="380619"/>
                  </a:lnTo>
                  <a:lnTo>
                    <a:pt x="311657" y="363855"/>
                  </a:lnTo>
                  <a:lnTo>
                    <a:pt x="351281" y="354711"/>
                  </a:lnTo>
                  <a:lnTo>
                    <a:pt x="389381" y="340995"/>
                  </a:lnTo>
                  <a:lnTo>
                    <a:pt x="429005" y="296799"/>
                  </a:lnTo>
                  <a:lnTo>
                    <a:pt x="468629" y="313563"/>
                  </a:lnTo>
                  <a:lnTo>
                    <a:pt x="506729" y="284607"/>
                  </a:lnTo>
                  <a:lnTo>
                    <a:pt x="546353" y="295275"/>
                  </a:lnTo>
                  <a:lnTo>
                    <a:pt x="584453" y="316611"/>
                  </a:lnTo>
                  <a:lnTo>
                    <a:pt x="624077" y="351663"/>
                  </a:lnTo>
                  <a:lnTo>
                    <a:pt x="663701" y="359283"/>
                  </a:lnTo>
                  <a:lnTo>
                    <a:pt x="701801" y="348615"/>
                  </a:lnTo>
                  <a:lnTo>
                    <a:pt x="741426" y="331851"/>
                  </a:lnTo>
                  <a:lnTo>
                    <a:pt x="779526" y="348615"/>
                  </a:lnTo>
                  <a:lnTo>
                    <a:pt x="819150" y="360807"/>
                  </a:lnTo>
                  <a:lnTo>
                    <a:pt x="858774" y="383667"/>
                  </a:lnTo>
                  <a:lnTo>
                    <a:pt x="896874" y="438531"/>
                  </a:lnTo>
                  <a:lnTo>
                    <a:pt x="936498" y="470662"/>
                  </a:lnTo>
                  <a:lnTo>
                    <a:pt x="974598" y="449199"/>
                  </a:lnTo>
                  <a:lnTo>
                    <a:pt x="1014222" y="449199"/>
                  </a:lnTo>
                  <a:lnTo>
                    <a:pt x="1052322" y="438531"/>
                  </a:lnTo>
                  <a:lnTo>
                    <a:pt x="1091945" y="446151"/>
                  </a:lnTo>
                  <a:lnTo>
                    <a:pt x="1131569" y="447675"/>
                  </a:lnTo>
                  <a:lnTo>
                    <a:pt x="1169669" y="415671"/>
                  </a:lnTo>
                  <a:lnTo>
                    <a:pt x="1209293" y="394335"/>
                  </a:lnTo>
                  <a:lnTo>
                    <a:pt x="1247393" y="377571"/>
                  </a:lnTo>
                  <a:lnTo>
                    <a:pt x="1287017" y="348615"/>
                  </a:lnTo>
                  <a:lnTo>
                    <a:pt x="1326641" y="318135"/>
                  </a:lnTo>
                  <a:lnTo>
                    <a:pt x="1364741" y="286131"/>
                  </a:lnTo>
                  <a:lnTo>
                    <a:pt x="1404365" y="264795"/>
                  </a:lnTo>
                  <a:lnTo>
                    <a:pt x="1442465" y="232791"/>
                  </a:lnTo>
                  <a:lnTo>
                    <a:pt x="1482089" y="229743"/>
                  </a:lnTo>
                  <a:lnTo>
                    <a:pt x="1521714" y="243459"/>
                  </a:lnTo>
                  <a:lnTo>
                    <a:pt x="1559814" y="228219"/>
                  </a:lnTo>
                  <a:lnTo>
                    <a:pt x="1599438" y="219075"/>
                  </a:lnTo>
                  <a:lnTo>
                    <a:pt x="1637538" y="241935"/>
                  </a:lnTo>
                  <a:lnTo>
                    <a:pt x="1677162" y="234315"/>
                  </a:lnTo>
                  <a:lnTo>
                    <a:pt x="1716786" y="232791"/>
                  </a:lnTo>
                  <a:lnTo>
                    <a:pt x="1754886" y="194691"/>
                  </a:lnTo>
                  <a:lnTo>
                    <a:pt x="1794510" y="139827"/>
                  </a:lnTo>
                  <a:lnTo>
                    <a:pt x="1832610" y="77343"/>
                  </a:lnTo>
                  <a:lnTo>
                    <a:pt x="1872234" y="0"/>
                  </a:lnTo>
                  <a:lnTo>
                    <a:pt x="1911858" y="1143"/>
                  </a:lnTo>
                  <a:lnTo>
                    <a:pt x="1949958" y="54483"/>
                  </a:lnTo>
                  <a:lnTo>
                    <a:pt x="1989582" y="71247"/>
                  </a:lnTo>
                  <a:lnTo>
                    <a:pt x="2027682" y="95631"/>
                  </a:lnTo>
                  <a:lnTo>
                    <a:pt x="2067306" y="110871"/>
                  </a:lnTo>
                  <a:lnTo>
                    <a:pt x="2105406" y="141351"/>
                  </a:lnTo>
                  <a:lnTo>
                    <a:pt x="2145030" y="156591"/>
                  </a:lnTo>
                  <a:lnTo>
                    <a:pt x="2184654" y="190119"/>
                  </a:lnTo>
                  <a:lnTo>
                    <a:pt x="2222754" y="191643"/>
                  </a:lnTo>
                  <a:lnTo>
                    <a:pt x="2262378" y="167259"/>
                  </a:lnTo>
                  <a:lnTo>
                    <a:pt x="2300478" y="142875"/>
                  </a:lnTo>
                  <a:lnTo>
                    <a:pt x="2340101" y="118491"/>
                  </a:lnTo>
                  <a:lnTo>
                    <a:pt x="2379725" y="139827"/>
                  </a:lnTo>
                  <a:lnTo>
                    <a:pt x="2417825" y="177927"/>
                  </a:lnTo>
                  <a:lnTo>
                    <a:pt x="2457449" y="214503"/>
                  </a:lnTo>
                  <a:lnTo>
                    <a:pt x="2495549" y="208407"/>
                  </a:lnTo>
                  <a:lnTo>
                    <a:pt x="2535173" y="217551"/>
                  </a:lnTo>
                  <a:lnTo>
                    <a:pt x="2574797" y="241935"/>
                  </a:lnTo>
                  <a:lnTo>
                    <a:pt x="2612897" y="267843"/>
                  </a:lnTo>
                  <a:lnTo>
                    <a:pt x="2652521" y="222123"/>
                  </a:lnTo>
                  <a:lnTo>
                    <a:pt x="2690621" y="217551"/>
                  </a:lnTo>
                  <a:lnTo>
                    <a:pt x="2730245" y="182499"/>
                  </a:lnTo>
                  <a:lnTo>
                    <a:pt x="2769869" y="196215"/>
                  </a:lnTo>
                  <a:lnTo>
                    <a:pt x="2807969" y="187071"/>
                  </a:lnTo>
                  <a:lnTo>
                    <a:pt x="2847593" y="136779"/>
                  </a:lnTo>
                  <a:lnTo>
                    <a:pt x="2885693" y="66675"/>
                  </a:lnTo>
                  <a:lnTo>
                    <a:pt x="2925317" y="124587"/>
                  </a:lnTo>
                  <a:lnTo>
                    <a:pt x="2964941" y="123063"/>
                  </a:lnTo>
                  <a:lnTo>
                    <a:pt x="3003041" y="129159"/>
                  </a:lnTo>
                  <a:lnTo>
                    <a:pt x="3042666" y="142875"/>
                  </a:lnTo>
                  <a:lnTo>
                    <a:pt x="3080766" y="158115"/>
                  </a:lnTo>
                  <a:lnTo>
                    <a:pt x="3120390" y="173355"/>
                  </a:lnTo>
                  <a:lnTo>
                    <a:pt x="3158490" y="174879"/>
                  </a:lnTo>
                  <a:lnTo>
                    <a:pt x="3198114" y="164211"/>
                  </a:lnTo>
                  <a:lnTo>
                    <a:pt x="3237738" y="174879"/>
                  </a:lnTo>
                  <a:lnTo>
                    <a:pt x="3276218" y="177927"/>
                  </a:lnTo>
                </a:path>
              </a:pathLst>
            </a:custGeom>
            <a:ln w="28575">
              <a:solidFill>
                <a:srgbClr val="0057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261610" y="4730622"/>
              <a:ext cx="3276600" cy="400050"/>
            </a:xfrm>
            <a:custGeom>
              <a:avLst/>
              <a:gdLst/>
              <a:ahLst/>
              <a:cxnLst/>
              <a:rect l="l" t="t" r="r" b="b"/>
              <a:pathLst>
                <a:path w="3276600" h="400050">
                  <a:moveTo>
                    <a:pt x="0" y="364108"/>
                  </a:moveTo>
                  <a:lnTo>
                    <a:pt x="38862" y="370204"/>
                  </a:lnTo>
                  <a:lnTo>
                    <a:pt x="78486" y="377825"/>
                  </a:lnTo>
                  <a:lnTo>
                    <a:pt x="116586" y="390016"/>
                  </a:lnTo>
                  <a:lnTo>
                    <a:pt x="156210" y="400050"/>
                  </a:lnTo>
                  <a:lnTo>
                    <a:pt x="194310" y="388493"/>
                  </a:lnTo>
                  <a:lnTo>
                    <a:pt x="233934" y="379349"/>
                  </a:lnTo>
                  <a:lnTo>
                    <a:pt x="273557" y="383920"/>
                  </a:lnTo>
                  <a:lnTo>
                    <a:pt x="311657" y="370204"/>
                  </a:lnTo>
                  <a:lnTo>
                    <a:pt x="351281" y="356488"/>
                  </a:lnTo>
                  <a:lnTo>
                    <a:pt x="389381" y="341249"/>
                  </a:lnTo>
                  <a:lnTo>
                    <a:pt x="429005" y="358013"/>
                  </a:lnTo>
                  <a:lnTo>
                    <a:pt x="468629" y="351916"/>
                  </a:lnTo>
                  <a:lnTo>
                    <a:pt x="506729" y="347344"/>
                  </a:lnTo>
                  <a:lnTo>
                    <a:pt x="546353" y="344296"/>
                  </a:lnTo>
                  <a:lnTo>
                    <a:pt x="584453" y="339725"/>
                  </a:lnTo>
                  <a:lnTo>
                    <a:pt x="624077" y="312293"/>
                  </a:lnTo>
                  <a:lnTo>
                    <a:pt x="663701" y="231520"/>
                  </a:lnTo>
                  <a:lnTo>
                    <a:pt x="701801" y="240664"/>
                  </a:lnTo>
                  <a:lnTo>
                    <a:pt x="741426" y="283337"/>
                  </a:lnTo>
                  <a:lnTo>
                    <a:pt x="779526" y="332104"/>
                  </a:lnTo>
                  <a:lnTo>
                    <a:pt x="819150" y="348869"/>
                  </a:lnTo>
                  <a:lnTo>
                    <a:pt x="858774" y="365632"/>
                  </a:lnTo>
                  <a:lnTo>
                    <a:pt x="896874" y="312293"/>
                  </a:lnTo>
                  <a:lnTo>
                    <a:pt x="936498" y="312293"/>
                  </a:lnTo>
                  <a:lnTo>
                    <a:pt x="974598" y="354964"/>
                  </a:lnTo>
                  <a:lnTo>
                    <a:pt x="1014222" y="359537"/>
                  </a:lnTo>
                  <a:lnTo>
                    <a:pt x="1052322" y="364108"/>
                  </a:lnTo>
                  <a:lnTo>
                    <a:pt x="1091945" y="371728"/>
                  </a:lnTo>
                  <a:lnTo>
                    <a:pt x="1131569" y="339725"/>
                  </a:lnTo>
                  <a:lnTo>
                    <a:pt x="1169669" y="324484"/>
                  </a:lnTo>
                  <a:lnTo>
                    <a:pt x="1209293" y="312293"/>
                  </a:lnTo>
                  <a:lnTo>
                    <a:pt x="1247393" y="297052"/>
                  </a:lnTo>
                  <a:lnTo>
                    <a:pt x="1287017" y="297052"/>
                  </a:lnTo>
                  <a:lnTo>
                    <a:pt x="1326641" y="248284"/>
                  </a:lnTo>
                  <a:lnTo>
                    <a:pt x="1364741" y="210184"/>
                  </a:lnTo>
                  <a:lnTo>
                    <a:pt x="1404365" y="169037"/>
                  </a:lnTo>
                  <a:lnTo>
                    <a:pt x="1442465" y="140081"/>
                  </a:lnTo>
                  <a:lnTo>
                    <a:pt x="1482089" y="112649"/>
                  </a:lnTo>
                  <a:lnTo>
                    <a:pt x="1521714" y="100456"/>
                  </a:lnTo>
                  <a:lnTo>
                    <a:pt x="1559814" y="106552"/>
                  </a:lnTo>
                  <a:lnTo>
                    <a:pt x="1599438" y="86740"/>
                  </a:lnTo>
                  <a:lnTo>
                    <a:pt x="1637538" y="114172"/>
                  </a:lnTo>
                  <a:lnTo>
                    <a:pt x="1677162" y="66928"/>
                  </a:lnTo>
                  <a:lnTo>
                    <a:pt x="1716786" y="37972"/>
                  </a:lnTo>
                  <a:lnTo>
                    <a:pt x="1754886" y="25781"/>
                  </a:lnTo>
                  <a:lnTo>
                    <a:pt x="1794510" y="31876"/>
                  </a:lnTo>
                  <a:lnTo>
                    <a:pt x="1832610" y="45593"/>
                  </a:lnTo>
                  <a:lnTo>
                    <a:pt x="1872234" y="42544"/>
                  </a:lnTo>
                  <a:lnTo>
                    <a:pt x="1911858" y="85216"/>
                  </a:lnTo>
                  <a:lnTo>
                    <a:pt x="1949958" y="120268"/>
                  </a:lnTo>
                  <a:lnTo>
                    <a:pt x="1989582" y="135508"/>
                  </a:lnTo>
                  <a:lnTo>
                    <a:pt x="2027682" y="169037"/>
                  </a:lnTo>
                  <a:lnTo>
                    <a:pt x="2067306" y="214756"/>
                  </a:lnTo>
                  <a:lnTo>
                    <a:pt x="2105406" y="249808"/>
                  </a:lnTo>
                  <a:lnTo>
                    <a:pt x="2145030" y="260476"/>
                  </a:lnTo>
                  <a:lnTo>
                    <a:pt x="2184654" y="231520"/>
                  </a:lnTo>
                  <a:lnTo>
                    <a:pt x="2222754" y="199516"/>
                  </a:lnTo>
                  <a:lnTo>
                    <a:pt x="2262378" y="178181"/>
                  </a:lnTo>
                  <a:lnTo>
                    <a:pt x="2300478" y="172084"/>
                  </a:lnTo>
                  <a:lnTo>
                    <a:pt x="2340101" y="172084"/>
                  </a:lnTo>
                  <a:lnTo>
                    <a:pt x="2379725" y="196469"/>
                  </a:lnTo>
                  <a:lnTo>
                    <a:pt x="2417825" y="199516"/>
                  </a:lnTo>
                  <a:lnTo>
                    <a:pt x="2457449" y="182752"/>
                  </a:lnTo>
                  <a:lnTo>
                    <a:pt x="2495549" y="178181"/>
                  </a:lnTo>
                  <a:lnTo>
                    <a:pt x="2535173" y="193420"/>
                  </a:lnTo>
                  <a:lnTo>
                    <a:pt x="2574797" y="201040"/>
                  </a:lnTo>
                  <a:lnTo>
                    <a:pt x="2612897" y="216281"/>
                  </a:lnTo>
                  <a:lnTo>
                    <a:pt x="2652521" y="172084"/>
                  </a:lnTo>
                  <a:lnTo>
                    <a:pt x="2690621" y="147700"/>
                  </a:lnTo>
                  <a:lnTo>
                    <a:pt x="2730245" y="127888"/>
                  </a:lnTo>
                  <a:lnTo>
                    <a:pt x="2769869" y="133984"/>
                  </a:lnTo>
                  <a:lnTo>
                    <a:pt x="2807969" y="124840"/>
                  </a:lnTo>
                  <a:lnTo>
                    <a:pt x="2847593" y="114172"/>
                  </a:lnTo>
                  <a:lnTo>
                    <a:pt x="2885693" y="112649"/>
                  </a:lnTo>
                  <a:lnTo>
                    <a:pt x="2925317" y="118744"/>
                  </a:lnTo>
                  <a:lnTo>
                    <a:pt x="2964941" y="105028"/>
                  </a:lnTo>
                  <a:lnTo>
                    <a:pt x="3003041" y="108076"/>
                  </a:lnTo>
                  <a:lnTo>
                    <a:pt x="3042666" y="85216"/>
                  </a:lnTo>
                  <a:lnTo>
                    <a:pt x="3080766" y="77596"/>
                  </a:lnTo>
                  <a:lnTo>
                    <a:pt x="3120390" y="71500"/>
                  </a:lnTo>
                  <a:lnTo>
                    <a:pt x="3158490" y="59308"/>
                  </a:lnTo>
                  <a:lnTo>
                    <a:pt x="3198114" y="42544"/>
                  </a:lnTo>
                  <a:lnTo>
                    <a:pt x="3237738" y="24256"/>
                  </a:lnTo>
                  <a:lnTo>
                    <a:pt x="3276218" y="0"/>
                  </a:lnTo>
                </a:path>
              </a:pathLst>
            </a:custGeom>
            <a:ln w="28575">
              <a:solidFill>
                <a:srgbClr val="0000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261610" y="4876545"/>
              <a:ext cx="3276600" cy="314325"/>
            </a:xfrm>
            <a:custGeom>
              <a:avLst/>
              <a:gdLst/>
              <a:ahLst/>
              <a:cxnLst/>
              <a:rect l="l" t="t" r="r" b="b"/>
              <a:pathLst>
                <a:path w="3276600" h="314325">
                  <a:moveTo>
                    <a:pt x="0" y="257809"/>
                  </a:moveTo>
                  <a:lnTo>
                    <a:pt x="38862" y="271525"/>
                  </a:lnTo>
                  <a:lnTo>
                    <a:pt x="78486" y="250189"/>
                  </a:lnTo>
                  <a:lnTo>
                    <a:pt x="116586" y="280669"/>
                  </a:lnTo>
                  <a:lnTo>
                    <a:pt x="156210" y="298957"/>
                  </a:lnTo>
                  <a:lnTo>
                    <a:pt x="194310" y="305053"/>
                  </a:lnTo>
                  <a:lnTo>
                    <a:pt x="233934" y="312673"/>
                  </a:lnTo>
                  <a:lnTo>
                    <a:pt x="273557" y="306577"/>
                  </a:lnTo>
                  <a:lnTo>
                    <a:pt x="311657" y="313943"/>
                  </a:lnTo>
                  <a:lnTo>
                    <a:pt x="351281" y="289813"/>
                  </a:lnTo>
                  <a:lnTo>
                    <a:pt x="389381" y="236473"/>
                  </a:lnTo>
                  <a:lnTo>
                    <a:pt x="429005" y="186181"/>
                  </a:lnTo>
                  <a:lnTo>
                    <a:pt x="468629" y="163321"/>
                  </a:lnTo>
                  <a:lnTo>
                    <a:pt x="506729" y="177037"/>
                  </a:lnTo>
                  <a:lnTo>
                    <a:pt x="546353" y="173989"/>
                  </a:lnTo>
                  <a:lnTo>
                    <a:pt x="584453" y="186181"/>
                  </a:lnTo>
                  <a:lnTo>
                    <a:pt x="624077" y="178561"/>
                  </a:lnTo>
                  <a:lnTo>
                    <a:pt x="663701" y="146557"/>
                  </a:lnTo>
                  <a:lnTo>
                    <a:pt x="701801" y="134365"/>
                  </a:lnTo>
                  <a:lnTo>
                    <a:pt x="741426" y="160273"/>
                  </a:lnTo>
                  <a:lnTo>
                    <a:pt x="779526" y="163321"/>
                  </a:lnTo>
                  <a:lnTo>
                    <a:pt x="819150" y="160273"/>
                  </a:lnTo>
                  <a:lnTo>
                    <a:pt x="858774" y="193801"/>
                  </a:lnTo>
                  <a:lnTo>
                    <a:pt x="896874" y="239521"/>
                  </a:lnTo>
                  <a:lnTo>
                    <a:pt x="936498" y="245617"/>
                  </a:lnTo>
                  <a:lnTo>
                    <a:pt x="974598" y="283717"/>
                  </a:lnTo>
                  <a:lnTo>
                    <a:pt x="1014222" y="277621"/>
                  </a:lnTo>
                  <a:lnTo>
                    <a:pt x="1052322" y="294385"/>
                  </a:lnTo>
                  <a:lnTo>
                    <a:pt x="1091945" y="274573"/>
                  </a:lnTo>
                  <a:lnTo>
                    <a:pt x="1131569" y="274573"/>
                  </a:lnTo>
                  <a:lnTo>
                    <a:pt x="1169669" y="285241"/>
                  </a:lnTo>
                  <a:lnTo>
                    <a:pt x="1209293" y="286765"/>
                  </a:lnTo>
                  <a:lnTo>
                    <a:pt x="1247393" y="276097"/>
                  </a:lnTo>
                  <a:lnTo>
                    <a:pt x="1287017" y="216661"/>
                  </a:lnTo>
                  <a:lnTo>
                    <a:pt x="1326641" y="199897"/>
                  </a:lnTo>
                  <a:lnTo>
                    <a:pt x="1364741" y="173989"/>
                  </a:lnTo>
                  <a:lnTo>
                    <a:pt x="1404365" y="164845"/>
                  </a:lnTo>
                  <a:lnTo>
                    <a:pt x="1442465" y="170941"/>
                  </a:lnTo>
                  <a:lnTo>
                    <a:pt x="1482089" y="227329"/>
                  </a:lnTo>
                  <a:lnTo>
                    <a:pt x="1521714" y="262381"/>
                  </a:lnTo>
                  <a:lnTo>
                    <a:pt x="1559814" y="283717"/>
                  </a:lnTo>
                  <a:lnTo>
                    <a:pt x="1599438" y="285241"/>
                  </a:lnTo>
                  <a:lnTo>
                    <a:pt x="1637538" y="283717"/>
                  </a:lnTo>
                  <a:lnTo>
                    <a:pt x="1677162" y="309625"/>
                  </a:lnTo>
                  <a:lnTo>
                    <a:pt x="1716786" y="285241"/>
                  </a:lnTo>
                  <a:lnTo>
                    <a:pt x="1754886" y="189229"/>
                  </a:lnTo>
                  <a:lnTo>
                    <a:pt x="1794510" y="157225"/>
                  </a:lnTo>
                  <a:lnTo>
                    <a:pt x="1832610" y="161797"/>
                  </a:lnTo>
                  <a:lnTo>
                    <a:pt x="1872234" y="146557"/>
                  </a:lnTo>
                  <a:lnTo>
                    <a:pt x="1911858" y="138937"/>
                  </a:lnTo>
                  <a:lnTo>
                    <a:pt x="1949958" y="134365"/>
                  </a:lnTo>
                  <a:lnTo>
                    <a:pt x="1989582" y="109981"/>
                  </a:lnTo>
                  <a:lnTo>
                    <a:pt x="2027682" y="140461"/>
                  </a:lnTo>
                  <a:lnTo>
                    <a:pt x="2067306" y="129793"/>
                  </a:lnTo>
                  <a:lnTo>
                    <a:pt x="2105406" y="128269"/>
                  </a:lnTo>
                  <a:lnTo>
                    <a:pt x="2145030" y="141985"/>
                  </a:lnTo>
                  <a:lnTo>
                    <a:pt x="2184654" y="102361"/>
                  </a:lnTo>
                  <a:lnTo>
                    <a:pt x="2222754" y="79501"/>
                  </a:lnTo>
                  <a:lnTo>
                    <a:pt x="2262378" y="70357"/>
                  </a:lnTo>
                  <a:lnTo>
                    <a:pt x="2300478" y="55117"/>
                  </a:lnTo>
                  <a:lnTo>
                    <a:pt x="2340101" y="33781"/>
                  </a:lnTo>
                  <a:lnTo>
                    <a:pt x="2379725" y="0"/>
                  </a:lnTo>
                  <a:lnTo>
                    <a:pt x="2417825" y="44449"/>
                  </a:lnTo>
                  <a:lnTo>
                    <a:pt x="2457449" y="64261"/>
                  </a:lnTo>
                  <a:lnTo>
                    <a:pt x="2495549" y="114553"/>
                  </a:lnTo>
                  <a:lnTo>
                    <a:pt x="2535173" y="99313"/>
                  </a:lnTo>
                  <a:lnTo>
                    <a:pt x="2574797" y="99313"/>
                  </a:lnTo>
                  <a:lnTo>
                    <a:pt x="2612897" y="129793"/>
                  </a:lnTo>
                  <a:lnTo>
                    <a:pt x="2652521" y="109981"/>
                  </a:lnTo>
                  <a:lnTo>
                    <a:pt x="2690621" y="76453"/>
                  </a:lnTo>
                  <a:lnTo>
                    <a:pt x="2730245" y="84073"/>
                  </a:lnTo>
                  <a:lnTo>
                    <a:pt x="2769869" y="70357"/>
                  </a:lnTo>
                  <a:lnTo>
                    <a:pt x="2807969" y="55117"/>
                  </a:lnTo>
                  <a:lnTo>
                    <a:pt x="2847593" y="70357"/>
                  </a:lnTo>
                  <a:lnTo>
                    <a:pt x="2885693" y="82549"/>
                  </a:lnTo>
                  <a:lnTo>
                    <a:pt x="2925317" y="91693"/>
                  </a:lnTo>
                  <a:lnTo>
                    <a:pt x="2964941" y="116077"/>
                  </a:lnTo>
                  <a:lnTo>
                    <a:pt x="3003041" y="122173"/>
                  </a:lnTo>
                  <a:lnTo>
                    <a:pt x="3042666" y="126745"/>
                  </a:lnTo>
                  <a:lnTo>
                    <a:pt x="3080766" y="189229"/>
                  </a:lnTo>
                  <a:lnTo>
                    <a:pt x="3120390" y="187705"/>
                  </a:lnTo>
                  <a:lnTo>
                    <a:pt x="3158490" y="154177"/>
                  </a:lnTo>
                  <a:lnTo>
                    <a:pt x="3198114" y="102361"/>
                  </a:lnTo>
                  <a:lnTo>
                    <a:pt x="3237738" y="79501"/>
                  </a:lnTo>
                  <a:lnTo>
                    <a:pt x="3276218" y="56641"/>
                  </a:lnTo>
                </a:path>
              </a:pathLst>
            </a:custGeom>
            <a:ln w="28575">
              <a:solidFill>
                <a:srgbClr val="FF67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261610" y="4553711"/>
              <a:ext cx="3276600" cy="587375"/>
            </a:xfrm>
            <a:custGeom>
              <a:avLst/>
              <a:gdLst/>
              <a:ahLst/>
              <a:cxnLst/>
              <a:rect l="l" t="t" r="r" b="b"/>
              <a:pathLst>
                <a:path w="3276600" h="587375">
                  <a:moveTo>
                    <a:pt x="0" y="537971"/>
                  </a:moveTo>
                  <a:lnTo>
                    <a:pt x="38862" y="554736"/>
                  </a:lnTo>
                  <a:lnTo>
                    <a:pt x="78486" y="547115"/>
                  </a:lnTo>
                  <a:lnTo>
                    <a:pt x="116586" y="562356"/>
                  </a:lnTo>
                  <a:lnTo>
                    <a:pt x="156210" y="569976"/>
                  </a:lnTo>
                  <a:lnTo>
                    <a:pt x="194310" y="580644"/>
                  </a:lnTo>
                  <a:lnTo>
                    <a:pt x="233934" y="579119"/>
                  </a:lnTo>
                  <a:lnTo>
                    <a:pt x="273557" y="569976"/>
                  </a:lnTo>
                  <a:lnTo>
                    <a:pt x="311657" y="563880"/>
                  </a:lnTo>
                  <a:lnTo>
                    <a:pt x="351281" y="571500"/>
                  </a:lnTo>
                  <a:lnTo>
                    <a:pt x="389381" y="566927"/>
                  </a:lnTo>
                  <a:lnTo>
                    <a:pt x="429005" y="560832"/>
                  </a:lnTo>
                  <a:lnTo>
                    <a:pt x="468629" y="550163"/>
                  </a:lnTo>
                  <a:lnTo>
                    <a:pt x="506729" y="553212"/>
                  </a:lnTo>
                  <a:lnTo>
                    <a:pt x="546353" y="563880"/>
                  </a:lnTo>
                  <a:lnTo>
                    <a:pt x="584453" y="568451"/>
                  </a:lnTo>
                  <a:lnTo>
                    <a:pt x="624077" y="553212"/>
                  </a:lnTo>
                  <a:lnTo>
                    <a:pt x="663701" y="527304"/>
                  </a:lnTo>
                  <a:lnTo>
                    <a:pt x="701801" y="504444"/>
                  </a:lnTo>
                  <a:lnTo>
                    <a:pt x="741426" y="490727"/>
                  </a:lnTo>
                  <a:lnTo>
                    <a:pt x="779526" y="515112"/>
                  </a:lnTo>
                  <a:lnTo>
                    <a:pt x="819150" y="551688"/>
                  </a:lnTo>
                  <a:lnTo>
                    <a:pt x="858774" y="576071"/>
                  </a:lnTo>
                  <a:lnTo>
                    <a:pt x="896874" y="586867"/>
                  </a:lnTo>
                  <a:lnTo>
                    <a:pt x="936498" y="569976"/>
                  </a:lnTo>
                  <a:lnTo>
                    <a:pt x="974598" y="563880"/>
                  </a:lnTo>
                  <a:lnTo>
                    <a:pt x="1014222" y="548639"/>
                  </a:lnTo>
                  <a:lnTo>
                    <a:pt x="1052322" y="528827"/>
                  </a:lnTo>
                  <a:lnTo>
                    <a:pt x="1091945" y="499871"/>
                  </a:lnTo>
                  <a:lnTo>
                    <a:pt x="1131569" y="464819"/>
                  </a:lnTo>
                  <a:lnTo>
                    <a:pt x="1169669" y="440436"/>
                  </a:lnTo>
                  <a:lnTo>
                    <a:pt x="1209293" y="397763"/>
                  </a:lnTo>
                  <a:lnTo>
                    <a:pt x="1247393" y="371856"/>
                  </a:lnTo>
                  <a:lnTo>
                    <a:pt x="1287017" y="348995"/>
                  </a:lnTo>
                  <a:lnTo>
                    <a:pt x="1326641" y="324612"/>
                  </a:lnTo>
                  <a:lnTo>
                    <a:pt x="1364741" y="271271"/>
                  </a:lnTo>
                  <a:lnTo>
                    <a:pt x="1404365" y="295656"/>
                  </a:lnTo>
                  <a:lnTo>
                    <a:pt x="1442465" y="304800"/>
                  </a:lnTo>
                  <a:lnTo>
                    <a:pt x="1482089" y="274319"/>
                  </a:lnTo>
                  <a:lnTo>
                    <a:pt x="1521714" y="263651"/>
                  </a:lnTo>
                  <a:lnTo>
                    <a:pt x="1559814" y="228600"/>
                  </a:lnTo>
                  <a:lnTo>
                    <a:pt x="1599438" y="210312"/>
                  </a:lnTo>
                  <a:lnTo>
                    <a:pt x="1637538" y="225551"/>
                  </a:lnTo>
                  <a:lnTo>
                    <a:pt x="1677162" y="208787"/>
                  </a:lnTo>
                  <a:lnTo>
                    <a:pt x="1716786" y="156971"/>
                  </a:lnTo>
                  <a:lnTo>
                    <a:pt x="1754886" y="0"/>
                  </a:lnTo>
                  <a:lnTo>
                    <a:pt x="1794510" y="12192"/>
                  </a:lnTo>
                  <a:lnTo>
                    <a:pt x="1832610" y="13715"/>
                  </a:lnTo>
                  <a:lnTo>
                    <a:pt x="1872234" y="38100"/>
                  </a:lnTo>
                  <a:lnTo>
                    <a:pt x="1911858" y="158495"/>
                  </a:lnTo>
                  <a:lnTo>
                    <a:pt x="1949958" y="182880"/>
                  </a:lnTo>
                  <a:lnTo>
                    <a:pt x="1989582" y="195071"/>
                  </a:lnTo>
                  <a:lnTo>
                    <a:pt x="2027682" y="199644"/>
                  </a:lnTo>
                  <a:lnTo>
                    <a:pt x="2067306" y="205739"/>
                  </a:lnTo>
                  <a:lnTo>
                    <a:pt x="2105406" y="230124"/>
                  </a:lnTo>
                  <a:lnTo>
                    <a:pt x="2145030" y="245363"/>
                  </a:lnTo>
                  <a:lnTo>
                    <a:pt x="2184654" y="249936"/>
                  </a:lnTo>
                  <a:lnTo>
                    <a:pt x="2222754" y="274319"/>
                  </a:lnTo>
                  <a:lnTo>
                    <a:pt x="2262378" y="269748"/>
                  </a:lnTo>
                  <a:lnTo>
                    <a:pt x="2300478" y="303275"/>
                  </a:lnTo>
                  <a:lnTo>
                    <a:pt x="2340101" y="315468"/>
                  </a:lnTo>
                  <a:lnTo>
                    <a:pt x="2379725" y="304800"/>
                  </a:lnTo>
                  <a:lnTo>
                    <a:pt x="2417825" y="326136"/>
                  </a:lnTo>
                  <a:lnTo>
                    <a:pt x="2457449" y="327660"/>
                  </a:lnTo>
                  <a:lnTo>
                    <a:pt x="2495549" y="335280"/>
                  </a:lnTo>
                  <a:lnTo>
                    <a:pt x="2535173" y="336804"/>
                  </a:lnTo>
                  <a:lnTo>
                    <a:pt x="2574797" y="348995"/>
                  </a:lnTo>
                  <a:lnTo>
                    <a:pt x="2612897" y="361188"/>
                  </a:lnTo>
                  <a:lnTo>
                    <a:pt x="2652521" y="362712"/>
                  </a:lnTo>
                  <a:lnTo>
                    <a:pt x="2690621" y="350519"/>
                  </a:lnTo>
                  <a:lnTo>
                    <a:pt x="2730245" y="347471"/>
                  </a:lnTo>
                  <a:lnTo>
                    <a:pt x="2769869" y="338327"/>
                  </a:lnTo>
                  <a:lnTo>
                    <a:pt x="2807969" y="333756"/>
                  </a:lnTo>
                  <a:lnTo>
                    <a:pt x="2847593" y="333756"/>
                  </a:lnTo>
                  <a:lnTo>
                    <a:pt x="2885693" y="327660"/>
                  </a:lnTo>
                  <a:lnTo>
                    <a:pt x="2925317" y="303275"/>
                  </a:lnTo>
                  <a:lnTo>
                    <a:pt x="2964941" y="283463"/>
                  </a:lnTo>
                  <a:lnTo>
                    <a:pt x="3003041" y="275844"/>
                  </a:lnTo>
                  <a:lnTo>
                    <a:pt x="3042666" y="278892"/>
                  </a:lnTo>
                  <a:lnTo>
                    <a:pt x="3080766" y="301751"/>
                  </a:lnTo>
                  <a:lnTo>
                    <a:pt x="3120390" y="284988"/>
                  </a:lnTo>
                  <a:lnTo>
                    <a:pt x="3158490" y="280415"/>
                  </a:lnTo>
                  <a:lnTo>
                    <a:pt x="3198114" y="272795"/>
                  </a:lnTo>
                  <a:lnTo>
                    <a:pt x="3237738" y="280415"/>
                  </a:lnTo>
                  <a:lnTo>
                    <a:pt x="3276218" y="274319"/>
                  </a:lnTo>
                </a:path>
              </a:pathLst>
            </a:custGeom>
            <a:ln w="28574">
              <a:solidFill>
                <a:srgbClr val="FFBB1F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/>
          <p:nvPr/>
        </p:nvSpPr>
        <p:spPr>
          <a:xfrm>
            <a:off x="5242052" y="5405246"/>
            <a:ext cx="3315335" cy="0"/>
          </a:xfrm>
          <a:custGeom>
            <a:avLst/>
            <a:gdLst/>
            <a:ahLst/>
            <a:cxnLst/>
            <a:rect l="l" t="t" r="r" b="b"/>
            <a:pathLst>
              <a:path w="3315334">
                <a:moveTo>
                  <a:pt x="0" y="0"/>
                </a:moveTo>
                <a:lnTo>
                  <a:pt x="3315207" y="0"/>
                </a:lnTo>
              </a:path>
            </a:pathLst>
          </a:custGeom>
          <a:ln w="952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949444" y="4430522"/>
            <a:ext cx="201930" cy="1045844"/>
          </a:xfrm>
          <a:prstGeom prst="rect">
            <a:avLst/>
          </a:prstGeom>
        </p:spPr>
        <p:txBody>
          <a:bodyPr vert="horz" wrap="square" lIns="0" tIns="457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59"/>
              </a:spcBef>
            </a:pPr>
            <a:r>
              <a:rPr sz="900" spc="-25" dirty="0">
                <a:latin typeface="Calibri"/>
                <a:cs typeface="Calibri"/>
              </a:rPr>
              <a:t>160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9"/>
              </a:spcBef>
            </a:pPr>
            <a:r>
              <a:rPr sz="900" spc="-25" dirty="0">
                <a:latin typeface="Calibri"/>
                <a:cs typeface="Calibri"/>
              </a:rPr>
              <a:t>140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4"/>
              </a:spcBef>
            </a:pPr>
            <a:r>
              <a:rPr sz="900" spc="-25" dirty="0">
                <a:latin typeface="Calibri"/>
                <a:cs typeface="Calibri"/>
              </a:rPr>
              <a:t>120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900" spc="-25" dirty="0">
                <a:latin typeface="Calibri"/>
                <a:cs typeface="Calibri"/>
              </a:rPr>
              <a:t>100</a:t>
            </a:r>
            <a:endParaRPr sz="900">
              <a:latin typeface="Calibri"/>
              <a:cs typeface="Calibri"/>
            </a:endParaRPr>
          </a:p>
          <a:p>
            <a:pPr marL="71120">
              <a:lnSpc>
                <a:spcPct val="100000"/>
              </a:lnSpc>
              <a:spcBef>
                <a:spcPts val="254"/>
              </a:spcBef>
            </a:pPr>
            <a:r>
              <a:rPr sz="900" spc="-25" dirty="0">
                <a:latin typeface="Calibri"/>
                <a:cs typeface="Calibri"/>
              </a:rPr>
              <a:t>80</a:t>
            </a:r>
            <a:endParaRPr sz="900">
              <a:latin typeface="Calibri"/>
              <a:cs typeface="Calibri"/>
            </a:endParaRPr>
          </a:p>
          <a:p>
            <a:pPr marL="71120">
              <a:lnSpc>
                <a:spcPct val="100000"/>
              </a:lnSpc>
              <a:spcBef>
                <a:spcPts val="260"/>
              </a:spcBef>
            </a:pPr>
            <a:r>
              <a:rPr sz="900" spc="-25" dirty="0">
                <a:latin typeface="Calibri"/>
                <a:cs typeface="Calibri"/>
              </a:rPr>
              <a:t>60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932934" y="5509742"/>
            <a:ext cx="3459734" cy="330314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4718684" y="4585639"/>
            <a:ext cx="139700" cy="76708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55"/>
              </a:lnSpc>
            </a:pPr>
            <a:r>
              <a:rPr sz="900" spc="-10" dirty="0">
                <a:latin typeface="Calibri"/>
                <a:cs typeface="Calibri"/>
              </a:rPr>
              <a:t>2014-2016=100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013960" y="6077686"/>
            <a:ext cx="320040" cy="0"/>
          </a:xfrm>
          <a:custGeom>
            <a:avLst/>
            <a:gdLst/>
            <a:ahLst/>
            <a:cxnLst/>
            <a:rect l="l" t="t" r="r" b="b"/>
            <a:pathLst>
              <a:path w="320039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575">
            <a:solidFill>
              <a:srgbClr val="0057FF"/>
            </a:solidFill>
          </a:ln>
        </p:spPr>
        <p:txBody>
          <a:bodyPr wrap="square" lIns="0" tIns="0" rIns="0" bIns="0" rtlCol="0"/>
          <a:lstStyle/>
          <a:p>
            <a:endParaRPr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81625" y="5986068"/>
            <a:ext cx="63817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가금류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004560" y="6077686"/>
            <a:ext cx="320040" cy="0"/>
          </a:xfrm>
          <a:custGeom>
            <a:avLst/>
            <a:gdLst/>
            <a:ahLst/>
            <a:cxnLst/>
            <a:rect l="l" t="t" r="r" b="b"/>
            <a:pathLst>
              <a:path w="320039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575">
            <a:solidFill>
              <a:srgbClr val="00005F"/>
            </a:solidFill>
          </a:ln>
        </p:spPr>
        <p:txBody>
          <a:bodyPr wrap="square" lIns="0" tIns="0" rIns="0" bIns="0" rtlCol="0"/>
          <a:lstStyle/>
          <a:p>
            <a:endParaRPr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386195" y="5986068"/>
            <a:ext cx="62420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2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소고기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921372" y="6077686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575">
            <a:solidFill>
              <a:srgbClr val="FF6700"/>
            </a:solidFill>
          </a:ln>
        </p:spPr>
        <p:txBody>
          <a:bodyPr wrap="square" lIns="0" tIns="0" rIns="0" bIns="0" rtlCol="0"/>
          <a:lstStyle/>
          <a:p>
            <a:endParaRPr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335140" y="5986068"/>
            <a:ext cx="51346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돼지고기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7909560" y="6077686"/>
            <a:ext cx="320040" cy="0"/>
          </a:xfrm>
          <a:custGeom>
            <a:avLst/>
            <a:gdLst/>
            <a:ahLst/>
            <a:cxnLst/>
            <a:rect l="l" t="t" r="r" b="b"/>
            <a:pathLst>
              <a:path w="320040">
                <a:moveTo>
                  <a:pt x="0" y="0"/>
                </a:moveTo>
                <a:lnTo>
                  <a:pt x="320040" y="0"/>
                </a:lnTo>
              </a:path>
            </a:pathLst>
          </a:custGeom>
          <a:ln w="28575">
            <a:solidFill>
              <a:srgbClr val="FFBB1F"/>
            </a:solidFill>
            <a:prstDash val="dash"/>
          </a:ln>
        </p:spPr>
        <p:txBody>
          <a:bodyPr wrap="square" lIns="0" tIns="0" rIns="0" bIns="0" rtlCol="0"/>
          <a:lstStyle/>
          <a:p>
            <a:endParaRPr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305800" y="5986068"/>
            <a:ext cx="53213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식품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1015872" y="4870513"/>
            <a:ext cx="2842895" cy="858519"/>
            <a:chOff x="1015872" y="4870513"/>
            <a:chExt cx="2842895" cy="858519"/>
          </a:xfrm>
        </p:grpSpPr>
        <p:sp>
          <p:nvSpPr>
            <p:cNvPr id="27" name="object 27"/>
            <p:cNvSpPr/>
            <p:nvPr/>
          </p:nvSpPr>
          <p:spPr>
            <a:xfrm>
              <a:off x="1015872" y="4875276"/>
              <a:ext cx="2842895" cy="637540"/>
            </a:xfrm>
            <a:custGeom>
              <a:avLst/>
              <a:gdLst/>
              <a:ahLst/>
              <a:cxnLst/>
              <a:rect l="l" t="t" r="r" b="b"/>
              <a:pathLst>
                <a:path w="2842895" h="637539">
                  <a:moveTo>
                    <a:pt x="0" y="637032"/>
                  </a:moveTo>
                  <a:lnTo>
                    <a:pt x="325247" y="637032"/>
                  </a:lnTo>
                </a:path>
                <a:path w="2842895" h="637539">
                  <a:moveTo>
                    <a:pt x="622427" y="637032"/>
                  </a:moveTo>
                  <a:lnTo>
                    <a:pt x="1273175" y="637032"/>
                  </a:lnTo>
                </a:path>
                <a:path w="2842895" h="637539">
                  <a:moveTo>
                    <a:pt x="1570355" y="637032"/>
                  </a:moveTo>
                  <a:lnTo>
                    <a:pt x="2219579" y="637032"/>
                  </a:lnTo>
                </a:path>
                <a:path w="2842895" h="637539">
                  <a:moveTo>
                    <a:pt x="2516759" y="637032"/>
                  </a:moveTo>
                  <a:lnTo>
                    <a:pt x="2842387" y="637032"/>
                  </a:lnTo>
                </a:path>
                <a:path w="2842895" h="637539">
                  <a:moveTo>
                    <a:pt x="0" y="423672"/>
                  </a:moveTo>
                  <a:lnTo>
                    <a:pt x="325247" y="423672"/>
                  </a:lnTo>
                </a:path>
                <a:path w="2842895" h="637539">
                  <a:moveTo>
                    <a:pt x="622427" y="423672"/>
                  </a:moveTo>
                  <a:lnTo>
                    <a:pt x="1273175" y="423672"/>
                  </a:lnTo>
                </a:path>
                <a:path w="2842895" h="637539">
                  <a:moveTo>
                    <a:pt x="1570355" y="423672"/>
                  </a:moveTo>
                  <a:lnTo>
                    <a:pt x="2842387" y="423672"/>
                  </a:lnTo>
                </a:path>
                <a:path w="2842895" h="637539">
                  <a:moveTo>
                    <a:pt x="0" y="211836"/>
                  </a:moveTo>
                  <a:lnTo>
                    <a:pt x="325247" y="211836"/>
                  </a:lnTo>
                </a:path>
                <a:path w="2842895" h="637539">
                  <a:moveTo>
                    <a:pt x="622427" y="211836"/>
                  </a:moveTo>
                  <a:lnTo>
                    <a:pt x="1273175" y="211836"/>
                  </a:lnTo>
                </a:path>
                <a:path w="2842895" h="637539">
                  <a:moveTo>
                    <a:pt x="1570355" y="211836"/>
                  </a:moveTo>
                  <a:lnTo>
                    <a:pt x="2842387" y="211836"/>
                  </a:lnTo>
                </a:path>
                <a:path w="2842895" h="637539">
                  <a:moveTo>
                    <a:pt x="0" y="0"/>
                  </a:moveTo>
                  <a:lnTo>
                    <a:pt x="2842387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341120" y="4892039"/>
              <a:ext cx="2192020" cy="832485"/>
            </a:xfrm>
            <a:custGeom>
              <a:avLst/>
              <a:gdLst/>
              <a:ahLst/>
              <a:cxnLst/>
              <a:rect l="l" t="t" r="r" b="b"/>
              <a:pathLst>
                <a:path w="2192020" h="832485">
                  <a:moveTo>
                    <a:pt x="297180" y="120396"/>
                  </a:moveTo>
                  <a:lnTo>
                    <a:pt x="0" y="120396"/>
                  </a:lnTo>
                  <a:lnTo>
                    <a:pt x="0" y="831951"/>
                  </a:lnTo>
                  <a:lnTo>
                    <a:pt x="297180" y="831951"/>
                  </a:lnTo>
                  <a:lnTo>
                    <a:pt x="297180" y="120396"/>
                  </a:lnTo>
                  <a:close/>
                </a:path>
                <a:path w="2192020" h="832485">
                  <a:moveTo>
                    <a:pt x="1245108" y="0"/>
                  </a:moveTo>
                  <a:lnTo>
                    <a:pt x="947928" y="0"/>
                  </a:lnTo>
                  <a:lnTo>
                    <a:pt x="947928" y="831951"/>
                  </a:lnTo>
                  <a:lnTo>
                    <a:pt x="1245108" y="831951"/>
                  </a:lnTo>
                  <a:lnTo>
                    <a:pt x="1245108" y="0"/>
                  </a:lnTo>
                  <a:close/>
                </a:path>
                <a:path w="2192020" h="832485">
                  <a:moveTo>
                    <a:pt x="2191512" y="516636"/>
                  </a:moveTo>
                  <a:lnTo>
                    <a:pt x="1894332" y="516636"/>
                  </a:lnTo>
                  <a:lnTo>
                    <a:pt x="1894332" y="831951"/>
                  </a:lnTo>
                  <a:lnTo>
                    <a:pt x="2191512" y="831951"/>
                  </a:lnTo>
                  <a:lnTo>
                    <a:pt x="2191512" y="516636"/>
                  </a:lnTo>
                  <a:close/>
                </a:path>
              </a:pathLst>
            </a:custGeom>
            <a:solidFill>
              <a:srgbClr val="005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015872" y="5723991"/>
              <a:ext cx="2842895" cy="0"/>
            </a:xfrm>
            <a:custGeom>
              <a:avLst/>
              <a:gdLst/>
              <a:ahLst/>
              <a:cxnLst/>
              <a:rect l="l" t="t" r="r" b="b"/>
              <a:pathLst>
                <a:path w="2842895">
                  <a:moveTo>
                    <a:pt x="0" y="0"/>
                  </a:moveTo>
                  <a:lnTo>
                    <a:pt x="2842387" y="0"/>
                  </a:lnTo>
                </a:path>
              </a:pathLst>
            </a:custGeom>
            <a:ln w="952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489582" y="4933823"/>
              <a:ext cx="1895475" cy="222885"/>
            </a:xfrm>
            <a:custGeom>
              <a:avLst/>
              <a:gdLst/>
              <a:ahLst/>
              <a:cxnLst/>
              <a:rect l="l" t="t" r="r" b="b"/>
              <a:pathLst>
                <a:path w="1895475" h="222885">
                  <a:moveTo>
                    <a:pt x="0" y="0"/>
                  </a:moveTo>
                  <a:lnTo>
                    <a:pt x="947292" y="222503"/>
                  </a:lnTo>
                  <a:lnTo>
                    <a:pt x="1894966" y="205104"/>
                  </a:lnTo>
                </a:path>
              </a:pathLst>
            </a:custGeom>
            <a:ln w="28575">
              <a:solidFill>
                <a:srgbClr val="FF67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/>
          <p:nvPr/>
        </p:nvSpPr>
        <p:spPr>
          <a:xfrm>
            <a:off x="1015872" y="4662296"/>
            <a:ext cx="2842895" cy="0"/>
          </a:xfrm>
          <a:custGeom>
            <a:avLst/>
            <a:gdLst/>
            <a:ahLst/>
            <a:cxnLst/>
            <a:rect l="l" t="t" r="r" b="b"/>
            <a:pathLst>
              <a:path w="2842895">
                <a:moveTo>
                  <a:pt x="0" y="0"/>
                </a:moveTo>
                <a:lnTo>
                  <a:pt x="2842387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975353" y="5632196"/>
            <a:ext cx="609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0" dirty="0">
                <a:latin typeface="Calibri"/>
                <a:cs typeface="Calibri"/>
              </a:rPr>
              <a:t>-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975201" y="5366766"/>
            <a:ext cx="2019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500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975201" y="5101208"/>
            <a:ext cx="28384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1,000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975201" y="4835779"/>
            <a:ext cx="28384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1,500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22782" y="5632196"/>
            <a:ext cx="2019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120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22782" y="4920737"/>
            <a:ext cx="201930" cy="661670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900" spc="-25" dirty="0">
                <a:latin typeface="Calibri"/>
                <a:cs typeface="Calibri"/>
              </a:rPr>
              <a:t>150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sz="900" spc="-25" dirty="0">
                <a:latin typeface="Calibri"/>
                <a:cs typeface="Calibri"/>
              </a:rPr>
              <a:t>140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900" spc="-25" dirty="0">
                <a:latin typeface="Calibri"/>
                <a:cs typeface="Calibri"/>
              </a:rPr>
              <a:t>130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22782" y="4782692"/>
            <a:ext cx="2019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160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993927" y="5701080"/>
            <a:ext cx="1691005" cy="660437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337820">
              <a:lnSpc>
                <a:spcPct val="100000"/>
              </a:lnSpc>
              <a:spcBef>
                <a:spcPts val="710"/>
              </a:spcBef>
              <a:tabLst>
                <a:tab pos="1285240" algn="l"/>
              </a:tabLst>
            </a:pPr>
            <a:r>
              <a:rPr sz="900" dirty="0">
                <a:latin typeface="Calibri"/>
                <a:cs typeface="Calibri"/>
              </a:rPr>
              <a:t>1H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2023</a:t>
            </a:r>
            <a:r>
              <a:rPr sz="900" dirty="0">
                <a:latin typeface="Calibri"/>
                <a:cs typeface="Calibri"/>
              </a:rPr>
              <a:t>	1H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2024</a:t>
            </a:r>
            <a:endParaRPr sz="900" dirty="0">
              <a:latin typeface="Calibri"/>
              <a:cs typeface="Calibri"/>
            </a:endParaRPr>
          </a:p>
          <a:p>
            <a:pPr marL="12700">
              <a:spcBef>
                <a:spcPts val="610"/>
              </a:spcBef>
            </a:pPr>
            <a:r>
              <a:rPr lang="ko-KR" altLang="ko-KR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미국산 부산물 수입량</a:t>
            </a: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endParaRPr sz="8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068191" y="5701449"/>
            <a:ext cx="1275715" cy="455295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 marL="168910">
              <a:lnSpc>
                <a:spcPct val="100000"/>
              </a:lnSpc>
              <a:spcBef>
                <a:spcPts val="710"/>
              </a:spcBef>
            </a:pPr>
            <a:r>
              <a:rPr sz="900" dirty="0">
                <a:latin typeface="Calibri"/>
                <a:cs typeface="Calibri"/>
              </a:rPr>
              <a:t>1H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2025</a:t>
            </a:r>
            <a:endParaRPr sz="9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lang="ko-KR" altLang="en-US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전체 부산물 수입량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356480" y="4617783"/>
            <a:ext cx="139700" cy="106743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55"/>
              </a:lnSpc>
            </a:pPr>
            <a:r>
              <a:rPr sz="900" dirty="0">
                <a:latin typeface="Calibri"/>
                <a:cs typeface="Calibri"/>
              </a:rPr>
              <a:t>Thousand</a:t>
            </a:r>
            <a:r>
              <a:rPr sz="900" spc="7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metric</a:t>
            </a:r>
            <a:r>
              <a:rPr sz="900" spc="5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tons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06298" y="4672380"/>
            <a:ext cx="139700" cy="106362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55"/>
              </a:lnSpc>
            </a:pPr>
            <a:r>
              <a:rPr sz="900" dirty="0">
                <a:latin typeface="Calibri"/>
                <a:cs typeface="Calibri"/>
              </a:rPr>
              <a:t>Thousand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metric</a:t>
            </a:r>
            <a:r>
              <a:rPr sz="900" spc="3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tons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86613" y="4162385"/>
            <a:ext cx="3688259" cy="4847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l">
              <a:spcBef>
                <a:spcPts val="100"/>
              </a:spcBef>
            </a:pPr>
            <a:r>
              <a:rPr lang="ko-KR" altLang="ko-KR" sz="10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그림</a:t>
            </a:r>
            <a:r>
              <a:rPr lang="en-US" altLang="ko-KR" sz="10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1: </a:t>
            </a:r>
            <a:r>
              <a:rPr lang="en-US" altLang="ko-KR" sz="9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2025</a:t>
            </a:r>
            <a:r>
              <a:rPr lang="ko-KR" altLang="ko-KR" sz="10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년 상반기 중국의 미국산 돼지고기 부산물 수입은 </a:t>
            </a:r>
            <a:endParaRPr lang="en-US" altLang="ko-KR" sz="1000" b="1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 marL="12700" marR="5080" algn="l">
              <a:spcBef>
                <a:spcPts val="100"/>
              </a:spcBef>
            </a:pPr>
            <a:r>
              <a:rPr lang="ko-KR" altLang="ko-KR" sz="10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전년 대비</a:t>
            </a:r>
            <a:r>
              <a:rPr lang="en-US" altLang="ko-KR" sz="10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15% </a:t>
            </a:r>
            <a:r>
              <a:rPr lang="ko-KR" altLang="ko-KR" sz="10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감소</a:t>
            </a:r>
            <a:endParaRPr lang="ko-KR" altLang="ko-KR" sz="1000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 marL="12700" marR="5080" algn="l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	</a:t>
            </a:r>
          </a:p>
        </p:txBody>
      </p:sp>
      <p:sp>
        <p:nvSpPr>
          <p:cNvPr id="44" name="object 44"/>
          <p:cNvSpPr/>
          <p:nvPr/>
        </p:nvSpPr>
        <p:spPr>
          <a:xfrm>
            <a:off x="698969" y="6054394"/>
            <a:ext cx="243840" cy="62230"/>
          </a:xfrm>
          <a:custGeom>
            <a:avLst/>
            <a:gdLst/>
            <a:ahLst/>
            <a:cxnLst/>
            <a:rect l="l" t="t" r="r" b="b"/>
            <a:pathLst>
              <a:path w="243840" h="62229">
                <a:moveTo>
                  <a:pt x="243839" y="0"/>
                </a:moveTo>
                <a:lnTo>
                  <a:pt x="0" y="0"/>
                </a:lnTo>
                <a:lnTo>
                  <a:pt x="0" y="61722"/>
                </a:lnTo>
                <a:lnTo>
                  <a:pt x="243839" y="61722"/>
                </a:lnTo>
                <a:lnTo>
                  <a:pt x="243839" y="0"/>
                </a:lnTo>
                <a:close/>
              </a:path>
            </a:pathLst>
          </a:custGeom>
          <a:solidFill>
            <a:srgbClr val="005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762630" y="6085255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575">
            <a:solidFill>
              <a:srgbClr val="FF67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4967859" y="4238575"/>
            <a:ext cx="3698875" cy="333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ko-KR" altLang="ko-KR" sz="10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그림</a:t>
            </a:r>
            <a:r>
              <a:rPr lang="en-US" altLang="ko-KR" sz="10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2: </a:t>
            </a:r>
            <a:r>
              <a:rPr lang="ko-KR" altLang="ko-KR" sz="10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공급 부족으로 인한 돼지고기 가격 반등</a:t>
            </a:r>
            <a:endParaRPr lang="ko-KR" altLang="ko-KR" sz="1000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000" dirty="0">
              <a:solidFill>
                <a:srgbClr val="0057FF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47" name="object 47"/>
          <p:cNvSpPr txBox="1">
            <a:spLocks noGrp="1" noRot="1" noMove="1" noResize="1" noEditPoints="1" noAdjustHandles="1" noChangeArrowheads="1" noChangeShapeType="1"/>
          </p:cNvSpPr>
          <p:nvPr>
            <p:ph type="sldNum" sz="quarter" idx="7"/>
          </p:nvPr>
        </p:nvSpPr>
        <p:spPr>
          <a:xfrm>
            <a:off x="439521" y="6319139"/>
            <a:ext cx="4249420" cy="3129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830">
              <a:lnSpc>
                <a:spcPts val="865"/>
              </a:lnSpc>
            </a:pPr>
            <a:r>
              <a:rPr lang="ko-KR" altLang="en-US" spc="-20" dirty="0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출처</a:t>
            </a:r>
            <a:r>
              <a:rPr spc="-20" dirty="0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:</a:t>
            </a:r>
            <a:r>
              <a:rPr spc="10" dirty="0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 </a:t>
            </a:r>
            <a:r>
              <a:rPr spc="-10" dirty="0"/>
              <a:t>TDM, </a:t>
            </a:r>
            <a:r>
              <a:rPr spc="-35" dirty="0"/>
              <a:t>FAO,</a:t>
            </a:r>
            <a:r>
              <a:rPr dirty="0"/>
              <a:t> </a:t>
            </a:r>
            <a:r>
              <a:rPr spc="-10" dirty="0"/>
              <a:t>RaboResearch</a:t>
            </a:r>
            <a:r>
              <a:rPr spc="-30" dirty="0"/>
              <a:t> </a:t>
            </a:r>
            <a:r>
              <a:rPr spc="-20" dirty="0"/>
              <a:t>2025</a:t>
            </a:r>
          </a:p>
          <a:p>
            <a:pPr marL="38100">
              <a:lnSpc>
                <a:spcPct val="100000"/>
              </a:lnSpc>
              <a:spcBef>
                <a:spcPts val="100"/>
              </a:spcBef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4</a:t>
            </a:fld>
            <a:endParaRPr sz="1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ject 3">
            <a:extLst>
              <a:ext uri="{FF2B5EF4-FFF2-40B4-BE49-F238E27FC236}">
                <a16:creationId xmlns:a16="http://schemas.microsoft.com/office/drawing/2014/main" id="{70EAF9BE-FA77-FC0B-79B6-B952E21CE82A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0726"/>
            <a:ext cx="9143999" cy="130835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2988" y="115324"/>
            <a:ext cx="8031125" cy="1096719"/>
          </a:xfrm>
          <a:prstGeom prst="rect">
            <a:avLst/>
          </a:prstGeom>
        </p:spPr>
        <p:txBody>
          <a:bodyPr vert="horz" wrap="square" lIns="0" tIns="80010" rIns="0" bIns="0" rtlCol="0">
            <a:noAutofit/>
          </a:bodyPr>
          <a:lstStyle/>
          <a:p>
            <a:pPr marL="12700" marR="5080">
              <a:spcBef>
                <a:spcPts val="550"/>
              </a:spcBef>
            </a:pPr>
            <a:r>
              <a:rPr lang="en-US" altLang="ko-KR" sz="2800" b="1" i="0" spc="-3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2025</a:t>
            </a:r>
            <a:r>
              <a:rPr lang="ko-KR" altLang="en-US" sz="2800" b="1" i="0" spc="-3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년 세계적 전망</a:t>
            </a:r>
            <a:br>
              <a:rPr lang="en-US" altLang="ko-KR" sz="1600" b="1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</a:br>
            <a:r>
              <a:rPr lang="ko-KR" altLang="en-US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생산은 지속되는 질병 위험</a:t>
            </a:r>
            <a:r>
              <a:rPr lang="en-US" altLang="ko-KR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, </a:t>
            </a:r>
            <a:r>
              <a:rPr lang="ko-KR" altLang="en-US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완화되는 </a:t>
            </a:r>
            <a:r>
              <a:rPr lang="ko-KR" altLang="en-US" sz="1600" i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사료비</a:t>
            </a:r>
            <a:r>
              <a:rPr lang="en-US" altLang="ko-KR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, </a:t>
            </a:r>
            <a:r>
              <a:rPr lang="ko-KR" altLang="en-US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그리고 예상되는 생산성 향상 등 </a:t>
            </a:r>
            <a:br>
              <a:rPr lang="en-US" altLang="ko-KR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</a:br>
            <a:r>
              <a:rPr lang="ko-KR" altLang="en-US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복합적인 요인의 영향을 받고 있다</a:t>
            </a:r>
            <a:r>
              <a:rPr lang="en-US" altLang="ko-KR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.</a:t>
            </a:r>
            <a:endParaRPr sz="160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3157" y="4572411"/>
            <a:ext cx="3125977" cy="1721104"/>
          </a:xfrm>
          <a:prstGeom prst="rect">
            <a:avLst/>
          </a:prstGeom>
        </p:spPr>
      </p:pic>
      <p:grpSp>
        <p:nvGrpSpPr>
          <p:cNvPr id="26" name="그룹 25">
            <a:extLst>
              <a:ext uri="{FF2B5EF4-FFF2-40B4-BE49-F238E27FC236}">
                <a16:creationId xmlns:a16="http://schemas.microsoft.com/office/drawing/2014/main" id="{67E9E6DB-CC81-F38C-61E7-7166CEF10ECD}"/>
              </a:ext>
            </a:extLst>
          </p:cNvPr>
          <p:cNvGrpSpPr/>
          <p:nvPr/>
        </p:nvGrpSpPr>
        <p:grpSpPr>
          <a:xfrm>
            <a:off x="4968875" y="4523434"/>
            <a:ext cx="3834765" cy="1648104"/>
            <a:chOff x="4721733" y="4513326"/>
            <a:chExt cx="3834765" cy="1648104"/>
          </a:xfrm>
        </p:grpSpPr>
        <p:grpSp>
          <p:nvGrpSpPr>
            <p:cNvPr id="4" name="object 4"/>
            <p:cNvGrpSpPr/>
            <p:nvPr/>
          </p:nvGrpSpPr>
          <p:grpSpPr>
            <a:xfrm>
              <a:off x="5301488" y="4786185"/>
              <a:ext cx="3255010" cy="591820"/>
              <a:chOff x="5301488" y="4786185"/>
              <a:chExt cx="3255010" cy="591820"/>
            </a:xfrm>
          </p:grpSpPr>
          <p:sp>
            <p:nvSpPr>
              <p:cNvPr id="5" name="object 5"/>
              <p:cNvSpPr/>
              <p:nvPr/>
            </p:nvSpPr>
            <p:spPr>
              <a:xfrm>
                <a:off x="5301488" y="4879847"/>
                <a:ext cx="3255010" cy="411480"/>
              </a:xfrm>
              <a:custGeom>
                <a:avLst/>
                <a:gdLst/>
                <a:ahLst/>
                <a:cxnLst/>
                <a:rect l="l" t="t" r="r" b="b"/>
                <a:pathLst>
                  <a:path w="3255009" h="411479">
                    <a:moveTo>
                      <a:pt x="0" y="411479"/>
                    </a:moveTo>
                    <a:lnTo>
                      <a:pt x="3254502" y="411479"/>
                    </a:lnTo>
                  </a:path>
                  <a:path w="3255009" h="411479">
                    <a:moveTo>
                      <a:pt x="0" y="205739"/>
                    </a:moveTo>
                    <a:lnTo>
                      <a:pt x="3254502" y="205739"/>
                    </a:lnTo>
                  </a:path>
                  <a:path w="3255009" h="411479">
                    <a:moveTo>
                      <a:pt x="0" y="0"/>
                    </a:moveTo>
                    <a:lnTo>
                      <a:pt x="3254502" y="0"/>
                    </a:lnTo>
                  </a:path>
                </a:pathLst>
              </a:custGeom>
              <a:ln w="9525">
                <a:solidFill>
                  <a:srgbClr val="D9D9D9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" name="object 6"/>
              <p:cNvSpPr/>
              <p:nvPr/>
            </p:nvSpPr>
            <p:spPr>
              <a:xfrm>
                <a:off x="5364099" y="5055107"/>
                <a:ext cx="3129280" cy="228600"/>
              </a:xfrm>
              <a:custGeom>
                <a:avLst/>
                <a:gdLst/>
                <a:ahLst/>
                <a:cxnLst/>
                <a:rect l="l" t="t" r="r" b="b"/>
                <a:pathLst>
                  <a:path w="3129279" h="228600">
                    <a:moveTo>
                      <a:pt x="0" y="214884"/>
                    </a:moveTo>
                    <a:lnTo>
                      <a:pt x="125349" y="228346"/>
                    </a:lnTo>
                    <a:lnTo>
                      <a:pt x="250316" y="224028"/>
                    </a:lnTo>
                    <a:lnTo>
                      <a:pt x="375285" y="193548"/>
                    </a:lnTo>
                    <a:lnTo>
                      <a:pt x="500252" y="175260"/>
                    </a:lnTo>
                    <a:lnTo>
                      <a:pt x="625221" y="161544"/>
                    </a:lnTo>
                    <a:lnTo>
                      <a:pt x="751713" y="153924"/>
                    </a:lnTo>
                    <a:lnTo>
                      <a:pt x="876680" y="120396"/>
                    </a:lnTo>
                    <a:lnTo>
                      <a:pt x="1001649" y="68580"/>
                    </a:lnTo>
                    <a:lnTo>
                      <a:pt x="1126616" y="0"/>
                    </a:lnTo>
                    <a:lnTo>
                      <a:pt x="1251584" y="106680"/>
                    </a:lnTo>
                    <a:lnTo>
                      <a:pt x="1376552" y="108204"/>
                    </a:lnTo>
                    <a:lnTo>
                      <a:pt x="1501521" y="141732"/>
                    </a:lnTo>
                    <a:lnTo>
                      <a:pt x="1626489" y="173736"/>
                    </a:lnTo>
                    <a:lnTo>
                      <a:pt x="1752980" y="184404"/>
                    </a:lnTo>
                    <a:lnTo>
                      <a:pt x="1877949" y="201168"/>
                    </a:lnTo>
                    <a:lnTo>
                      <a:pt x="2002917" y="204216"/>
                    </a:lnTo>
                    <a:lnTo>
                      <a:pt x="2127884" y="190500"/>
                    </a:lnTo>
                    <a:lnTo>
                      <a:pt x="2252853" y="216408"/>
                    </a:lnTo>
                    <a:lnTo>
                      <a:pt x="2377821" y="211836"/>
                    </a:lnTo>
                    <a:lnTo>
                      <a:pt x="2502789" y="213360"/>
                    </a:lnTo>
                    <a:lnTo>
                      <a:pt x="2629280" y="220980"/>
                    </a:lnTo>
                    <a:lnTo>
                      <a:pt x="2754249" y="217932"/>
                    </a:lnTo>
                    <a:lnTo>
                      <a:pt x="2879217" y="207264"/>
                    </a:lnTo>
                    <a:lnTo>
                      <a:pt x="3004184" y="198120"/>
                    </a:lnTo>
                    <a:lnTo>
                      <a:pt x="3129279" y="198120"/>
                    </a:lnTo>
                  </a:path>
                </a:pathLst>
              </a:custGeom>
              <a:ln w="28574">
                <a:solidFill>
                  <a:srgbClr val="0057F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" name="object 7"/>
              <p:cNvSpPr/>
              <p:nvPr/>
            </p:nvSpPr>
            <p:spPr>
              <a:xfrm>
                <a:off x="5364099" y="5176900"/>
                <a:ext cx="3129280" cy="186690"/>
              </a:xfrm>
              <a:custGeom>
                <a:avLst/>
                <a:gdLst/>
                <a:ahLst/>
                <a:cxnLst/>
                <a:rect l="l" t="t" r="r" b="b"/>
                <a:pathLst>
                  <a:path w="3129279" h="186689">
                    <a:moveTo>
                      <a:pt x="0" y="164719"/>
                    </a:moveTo>
                    <a:lnTo>
                      <a:pt x="125349" y="186690"/>
                    </a:lnTo>
                    <a:lnTo>
                      <a:pt x="250316" y="179959"/>
                    </a:lnTo>
                    <a:lnTo>
                      <a:pt x="375285" y="147955"/>
                    </a:lnTo>
                    <a:lnTo>
                      <a:pt x="500252" y="97662"/>
                    </a:lnTo>
                    <a:lnTo>
                      <a:pt x="625221" y="48894"/>
                    </a:lnTo>
                    <a:lnTo>
                      <a:pt x="751713" y="88518"/>
                    </a:lnTo>
                    <a:lnTo>
                      <a:pt x="876680" y="90043"/>
                    </a:lnTo>
                    <a:lnTo>
                      <a:pt x="1001649" y="44323"/>
                    </a:lnTo>
                    <a:lnTo>
                      <a:pt x="1126616" y="0"/>
                    </a:lnTo>
                    <a:lnTo>
                      <a:pt x="1251584" y="47371"/>
                    </a:lnTo>
                    <a:lnTo>
                      <a:pt x="1376552" y="44323"/>
                    </a:lnTo>
                    <a:lnTo>
                      <a:pt x="1501521" y="47371"/>
                    </a:lnTo>
                    <a:lnTo>
                      <a:pt x="1626489" y="61087"/>
                    </a:lnTo>
                    <a:lnTo>
                      <a:pt x="1752980" y="112903"/>
                    </a:lnTo>
                    <a:lnTo>
                      <a:pt x="1877949" y="123571"/>
                    </a:lnTo>
                    <a:lnTo>
                      <a:pt x="2002917" y="140335"/>
                    </a:lnTo>
                    <a:lnTo>
                      <a:pt x="2127884" y="137287"/>
                    </a:lnTo>
                    <a:lnTo>
                      <a:pt x="2252853" y="158623"/>
                    </a:lnTo>
                    <a:lnTo>
                      <a:pt x="2377821" y="144907"/>
                    </a:lnTo>
                    <a:lnTo>
                      <a:pt x="2502789" y="125095"/>
                    </a:lnTo>
                    <a:lnTo>
                      <a:pt x="2629280" y="132715"/>
                    </a:lnTo>
                    <a:lnTo>
                      <a:pt x="2754249" y="146431"/>
                    </a:lnTo>
                    <a:lnTo>
                      <a:pt x="2879217" y="143383"/>
                    </a:lnTo>
                    <a:lnTo>
                      <a:pt x="3004184" y="132715"/>
                    </a:lnTo>
                    <a:lnTo>
                      <a:pt x="3129279" y="128143"/>
                    </a:lnTo>
                  </a:path>
                </a:pathLst>
              </a:custGeom>
              <a:ln w="28575">
                <a:solidFill>
                  <a:srgbClr val="00005F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" name="object 8"/>
              <p:cNvSpPr/>
              <p:nvPr/>
            </p:nvSpPr>
            <p:spPr>
              <a:xfrm>
                <a:off x="5364099" y="4800472"/>
                <a:ext cx="3129280" cy="346075"/>
              </a:xfrm>
              <a:custGeom>
                <a:avLst/>
                <a:gdLst/>
                <a:ahLst/>
                <a:cxnLst/>
                <a:rect l="l" t="t" r="r" b="b"/>
                <a:pathLst>
                  <a:path w="3129279" h="346075">
                    <a:moveTo>
                      <a:pt x="0" y="329310"/>
                    </a:moveTo>
                    <a:lnTo>
                      <a:pt x="125349" y="345947"/>
                    </a:lnTo>
                    <a:lnTo>
                      <a:pt x="250316" y="315594"/>
                    </a:lnTo>
                    <a:lnTo>
                      <a:pt x="375285" y="228726"/>
                    </a:lnTo>
                    <a:lnTo>
                      <a:pt x="500252" y="125094"/>
                    </a:lnTo>
                    <a:lnTo>
                      <a:pt x="625221" y="80899"/>
                    </a:lnTo>
                    <a:lnTo>
                      <a:pt x="751713" y="135762"/>
                    </a:lnTo>
                    <a:lnTo>
                      <a:pt x="876680" y="186054"/>
                    </a:lnTo>
                    <a:lnTo>
                      <a:pt x="1001649" y="45846"/>
                    </a:lnTo>
                    <a:lnTo>
                      <a:pt x="1126616" y="0"/>
                    </a:lnTo>
                    <a:lnTo>
                      <a:pt x="1251584" y="65658"/>
                    </a:lnTo>
                    <a:lnTo>
                      <a:pt x="1376552" y="106806"/>
                    </a:lnTo>
                    <a:lnTo>
                      <a:pt x="1501521" y="74802"/>
                    </a:lnTo>
                    <a:lnTo>
                      <a:pt x="1626489" y="106806"/>
                    </a:lnTo>
                    <a:lnTo>
                      <a:pt x="1752980" y="115950"/>
                    </a:lnTo>
                    <a:lnTo>
                      <a:pt x="1877949" y="157099"/>
                    </a:lnTo>
                    <a:lnTo>
                      <a:pt x="2002917" y="205866"/>
                    </a:lnTo>
                    <a:lnTo>
                      <a:pt x="2127884" y="207390"/>
                    </a:lnTo>
                    <a:lnTo>
                      <a:pt x="2252853" y="268350"/>
                    </a:lnTo>
                    <a:lnTo>
                      <a:pt x="2377821" y="288163"/>
                    </a:lnTo>
                    <a:lnTo>
                      <a:pt x="2502789" y="274446"/>
                    </a:lnTo>
                    <a:lnTo>
                      <a:pt x="2629280" y="266826"/>
                    </a:lnTo>
                    <a:lnTo>
                      <a:pt x="2754249" y="263778"/>
                    </a:lnTo>
                    <a:lnTo>
                      <a:pt x="2879217" y="268350"/>
                    </a:lnTo>
                    <a:lnTo>
                      <a:pt x="3004184" y="256158"/>
                    </a:lnTo>
                    <a:lnTo>
                      <a:pt x="3129279" y="251587"/>
                    </a:lnTo>
                  </a:path>
                </a:pathLst>
              </a:custGeom>
              <a:ln w="28575">
                <a:solidFill>
                  <a:srgbClr val="FF6700"/>
                </a:solidFill>
              </a:ln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9" name="object 9"/>
            <p:cNvSpPr/>
            <p:nvPr/>
          </p:nvSpPr>
          <p:spPr>
            <a:xfrm>
              <a:off x="5301488" y="4673853"/>
              <a:ext cx="3255010" cy="0"/>
            </a:xfrm>
            <a:custGeom>
              <a:avLst/>
              <a:gdLst/>
              <a:ahLst/>
              <a:cxnLst/>
              <a:rect l="l" t="t" r="r" b="b"/>
              <a:pathLst>
                <a:path w="3255009">
                  <a:moveTo>
                    <a:pt x="0" y="0"/>
                  </a:moveTo>
                  <a:lnTo>
                    <a:pt x="3254502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301488" y="5496433"/>
              <a:ext cx="3255010" cy="0"/>
            </a:xfrm>
            <a:custGeom>
              <a:avLst/>
              <a:gdLst/>
              <a:ahLst/>
              <a:cxnLst/>
              <a:rect l="l" t="t" r="r" b="b"/>
              <a:pathLst>
                <a:path w="3255009">
                  <a:moveTo>
                    <a:pt x="0" y="0"/>
                  </a:moveTo>
                  <a:lnTo>
                    <a:pt x="3254502" y="0"/>
                  </a:lnTo>
                </a:path>
              </a:pathLst>
            </a:custGeom>
            <a:ln w="952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 txBox="1"/>
            <p:nvPr/>
          </p:nvSpPr>
          <p:spPr>
            <a:xfrm>
              <a:off x="5138292" y="5404180"/>
              <a:ext cx="35560" cy="163195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sz="900" spc="-50" dirty="0">
                  <a:latin typeface="Calibri"/>
                  <a:cs typeface="Calibri"/>
                </a:rPr>
                <a:t>-</a:t>
              </a:r>
              <a:endParaRPr sz="900">
                <a:latin typeface="Calibri"/>
                <a:cs typeface="Calibri"/>
              </a:endParaRPr>
            </a:p>
          </p:txBody>
        </p:sp>
        <p:sp>
          <p:nvSpPr>
            <p:cNvPr id="12" name="object 12"/>
            <p:cNvSpPr txBox="1"/>
            <p:nvPr/>
          </p:nvSpPr>
          <p:spPr>
            <a:xfrm>
              <a:off x="4915153" y="4513326"/>
              <a:ext cx="258445" cy="848360"/>
            </a:xfrm>
            <a:prstGeom prst="rect">
              <a:avLst/>
            </a:prstGeom>
          </p:spPr>
          <p:txBody>
            <a:bodyPr vert="horz" wrap="square" lIns="0" tIns="81280" rIns="0" bIns="0" rtlCol="0">
              <a:spAutoFit/>
            </a:bodyPr>
            <a:lstStyle/>
            <a:p>
              <a:pPr algn="r">
                <a:lnSpc>
                  <a:spcPct val="100000"/>
                </a:lnSpc>
                <a:spcBef>
                  <a:spcPts val="640"/>
                </a:spcBef>
              </a:pPr>
              <a:r>
                <a:rPr sz="900" spc="-10" dirty="0">
                  <a:latin typeface="Calibri"/>
                  <a:cs typeface="Calibri"/>
                </a:rPr>
                <a:t>2,000</a:t>
              </a:r>
              <a:endParaRPr sz="900">
                <a:latin typeface="Calibri"/>
                <a:cs typeface="Calibri"/>
              </a:endParaRPr>
            </a:p>
            <a:p>
              <a:pPr algn="r">
                <a:lnSpc>
                  <a:spcPct val="100000"/>
                </a:lnSpc>
                <a:spcBef>
                  <a:spcPts val="540"/>
                </a:spcBef>
              </a:pPr>
              <a:r>
                <a:rPr sz="900" spc="-10" dirty="0">
                  <a:latin typeface="Calibri"/>
                  <a:cs typeface="Calibri"/>
                </a:rPr>
                <a:t>1,500</a:t>
              </a:r>
              <a:endParaRPr sz="900">
                <a:latin typeface="Calibri"/>
                <a:cs typeface="Calibri"/>
              </a:endParaRPr>
            </a:p>
            <a:p>
              <a:pPr algn="r">
                <a:lnSpc>
                  <a:spcPct val="100000"/>
                </a:lnSpc>
                <a:spcBef>
                  <a:spcPts val="540"/>
                </a:spcBef>
              </a:pPr>
              <a:r>
                <a:rPr sz="900" spc="-10" dirty="0">
                  <a:latin typeface="Calibri"/>
                  <a:cs typeface="Calibri"/>
                </a:rPr>
                <a:t>1,000</a:t>
              </a:r>
              <a:endParaRPr sz="900">
                <a:latin typeface="Calibri"/>
                <a:cs typeface="Calibri"/>
              </a:endParaRPr>
            </a:p>
            <a:p>
              <a:pPr algn="r">
                <a:lnSpc>
                  <a:spcPct val="100000"/>
                </a:lnSpc>
                <a:spcBef>
                  <a:spcPts val="540"/>
                </a:spcBef>
              </a:pPr>
              <a:r>
                <a:rPr sz="900" spc="-25" dirty="0">
                  <a:latin typeface="Calibri"/>
                  <a:cs typeface="Calibri"/>
                </a:rPr>
                <a:t>500</a:t>
              </a:r>
              <a:endParaRPr sz="900">
                <a:latin typeface="Calibri"/>
                <a:cs typeface="Calibri"/>
              </a:endParaRPr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73903" y="5585066"/>
              <a:ext cx="3312414" cy="347979"/>
            </a:xfrm>
            <a:prstGeom prst="rect">
              <a:avLst/>
            </a:prstGeom>
          </p:spPr>
        </p:pic>
        <p:sp>
          <p:nvSpPr>
            <p:cNvPr id="14" name="object 14"/>
            <p:cNvSpPr txBox="1"/>
            <p:nvPr/>
          </p:nvSpPr>
          <p:spPr>
            <a:xfrm>
              <a:off x="4721733" y="4817783"/>
              <a:ext cx="139700" cy="570230"/>
            </a:xfrm>
            <a:prstGeom prst="rect">
              <a:avLst/>
            </a:prstGeom>
          </p:spPr>
          <p:txBody>
            <a:bodyPr vert="vert270" wrap="square" lIns="0" tIns="0" rIns="0" bIns="0" rtlCol="0">
              <a:spAutoFit/>
            </a:bodyPr>
            <a:lstStyle/>
            <a:p>
              <a:pPr marL="12700">
                <a:lnSpc>
                  <a:spcPts val="955"/>
                </a:lnSpc>
              </a:pPr>
              <a:r>
                <a:rPr sz="900" spc="-10" dirty="0">
                  <a:latin typeface="Calibri"/>
                  <a:cs typeface="Calibri"/>
                </a:rPr>
                <a:t>USc/bushel</a:t>
              </a:r>
              <a:endParaRPr sz="900">
                <a:latin typeface="Calibri"/>
                <a:cs typeface="Calibri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5824855" y="6085768"/>
              <a:ext cx="243840" cy="0"/>
            </a:xfrm>
            <a:custGeom>
              <a:avLst/>
              <a:gdLst/>
              <a:ahLst/>
              <a:cxnLst/>
              <a:rect l="l" t="t" r="r" b="b"/>
              <a:pathLst>
                <a:path w="243839">
                  <a:moveTo>
                    <a:pt x="0" y="0"/>
                  </a:moveTo>
                  <a:lnTo>
                    <a:pt x="243839" y="0"/>
                  </a:lnTo>
                </a:path>
              </a:pathLst>
            </a:custGeom>
            <a:ln w="28575">
              <a:solidFill>
                <a:srgbClr val="0057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 txBox="1"/>
            <p:nvPr/>
          </p:nvSpPr>
          <p:spPr>
            <a:xfrm>
              <a:off x="6100953" y="6010107"/>
              <a:ext cx="336550" cy="1513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lang="ko-KR" altLang="en-US" sz="900" spc="-20" dirty="0">
                  <a:latin typeface="Microsoft GothicNeo Light" panose="020B0300000101010101" pitchFamily="50" charset="-127"/>
                  <a:ea typeface="Microsoft GothicNeo Light" panose="020B0300000101010101" pitchFamily="50" charset="-127"/>
                  <a:cs typeface="Microsoft GothicNeo Light" panose="020B0300000101010101" pitchFamily="50" charset="-127"/>
                </a:rPr>
                <a:t>소맥</a:t>
              </a:r>
              <a:endParaRPr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6405245" y="6090500"/>
              <a:ext cx="243840" cy="0"/>
            </a:xfrm>
            <a:custGeom>
              <a:avLst/>
              <a:gdLst/>
              <a:ahLst/>
              <a:cxnLst/>
              <a:rect l="l" t="t" r="r" b="b"/>
              <a:pathLst>
                <a:path w="243840">
                  <a:moveTo>
                    <a:pt x="0" y="0"/>
                  </a:moveTo>
                  <a:lnTo>
                    <a:pt x="243839" y="0"/>
                  </a:lnTo>
                </a:path>
              </a:pathLst>
            </a:custGeom>
            <a:ln w="28575">
              <a:solidFill>
                <a:srgbClr val="0000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 txBox="1"/>
            <p:nvPr/>
          </p:nvSpPr>
          <p:spPr>
            <a:xfrm>
              <a:off x="6690522" y="5998870"/>
              <a:ext cx="356107" cy="1513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lang="ko-KR" altLang="en-US" sz="900" spc="-20" dirty="0">
                  <a:latin typeface="Microsoft GothicNeo Light" panose="020B0300000101010101" pitchFamily="50" charset="-127"/>
                  <a:ea typeface="Microsoft GothicNeo Light" panose="020B0300000101010101" pitchFamily="50" charset="-127"/>
                  <a:cs typeface="Microsoft GothicNeo Light" panose="020B0300000101010101" pitchFamily="50" charset="-127"/>
                </a:rPr>
                <a:t>옥수수</a:t>
              </a:r>
              <a:endParaRPr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 flipV="1">
              <a:off x="7041953" y="6034899"/>
              <a:ext cx="243840" cy="45719"/>
            </a:xfrm>
            <a:custGeom>
              <a:avLst/>
              <a:gdLst/>
              <a:ahLst/>
              <a:cxnLst/>
              <a:rect l="l" t="t" r="r" b="b"/>
              <a:pathLst>
                <a:path w="243840">
                  <a:moveTo>
                    <a:pt x="0" y="0"/>
                  </a:moveTo>
                  <a:lnTo>
                    <a:pt x="243840" y="0"/>
                  </a:lnTo>
                </a:path>
              </a:pathLst>
            </a:custGeom>
            <a:ln w="28575">
              <a:solidFill>
                <a:srgbClr val="FF67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 txBox="1"/>
            <p:nvPr/>
          </p:nvSpPr>
          <p:spPr>
            <a:xfrm>
              <a:off x="7330313" y="5998870"/>
              <a:ext cx="439420" cy="1513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lang="ko-KR" altLang="en-US" sz="900" dirty="0" err="1">
                  <a:latin typeface="Microsoft GothicNeo Light" panose="020B0300000101010101" pitchFamily="50" charset="-127"/>
                  <a:ea typeface="Microsoft GothicNeo Light" panose="020B0300000101010101" pitchFamily="50" charset="-127"/>
                  <a:cs typeface="Microsoft GothicNeo Light" panose="020B0300000101010101" pitchFamily="50" charset="-127"/>
                </a:rPr>
                <a:t>대두박</a:t>
              </a:r>
              <a:endParaRPr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endParaRPr>
            </a:p>
          </p:txBody>
        </p:sp>
      </p:grpSp>
      <p:sp>
        <p:nvSpPr>
          <p:cNvPr id="24" name="object 24"/>
          <p:cNvSpPr txBox="1">
            <a:spLocks noGrp="1"/>
          </p:cNvSpPr>
          <p:nvPr>
            <p:ph type="sldNum" sz="quarter" idx="7"/>
          </p:nvPr>
        </p:nvSpPr>
        <p:spPr>
          <a:xfrm>
            <a:off x="439521" y="6441559"/>
            <a:ext cx="4249420" cy="3129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830">
              <a:lnSpc>
                <a:spcPts val="865"/>
              </a:lnSpc>
            </a:pPr>
            <a:r>
              <a:rPr lang="ko-KR" altLang="en-US" spc="-20" dirty="0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출처</a:t>
            </a:r>
            <a:r>
              <a:rPr lang="en-US" altLang="ko-KR" spc="-20" dirty="0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:</a:t>
            </a:r>
            <a:r>
              <a:rPr spc="80" dirty="0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 </a:t>
            </a:r>
            <a:r>
              <a:rPr dirty="0"/>
              <a:t>Swine</a:t>
            </a:r>
            <a:r>
              <a:rPr spc="70" dirty="0"/>
              <a:t> </a:t>
            </a:r>
            <a:r>
              <a:rPr dirty="0"/>
              <a:t>Health</a:t>
            </a:r>
            <a:r>
              <a:rPr spc="60" dirty="0"/>
              <a:t> </a:t>
            </a:r>
            <a:r>
              <a:rPr dirty="0"/>
              <a:t>Information</a:t>
            </a:r>
            <a:r>
              <a:rPr spc="65" dirty="0"/>
              <a:t> </a:t>
            </a:r>
            <a:r>
              <a:rPr spc="-10" dirty="0"/>
              <a:t>Center,</a:t>
            </a:r>
            <a:r>
              <a:rPr spc="30" dirty="0"/>
              <a:t> </a:t>
            </a:r>
            <a:r>
              <a:rPr dirty="0"/>
              <a:t>European</a:t>
            </a:r>
            <a:r>
              <a:rPr spc="70" dirty="0"/>
              <a:t> </a:t>
            </a:r>
            <a:r>
              <a:rPr dirty="0"/>
              <a:t>Commission,</a:t>
            </a:r>
            <a:r>
              <a:rPr spc="55" dirty="0"/>
              <a:t> </a:t>
            </a:r>
            <a:r>
              <a:rPr spc="-10" dirty="0"/>
              <a:t>RaboResearch</a:t>
            </a:r>
            <a:r>
              <a:rPr spc="35" dirty="0"/>
              <a:t> </a:t>
            </a:r>
            <a:r>
              <a:rPr spc="-20" dirty="0"/>
              <a:t>2025</a:t>
            </a:r>
          </a:p>
          <a:p>
            <a:pPr marL="38100">
              <a:lnSpc>
                <a:spcPct val="100000"/>
              </a:lnSpc>
              <a:spcBef>
                <a:spcPts val="100"/>
              </a:spcBef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5</a:t>
            </a:fld>
            <a:endParaRPr sz="1200" dirty="0">
              <a:latin typeface="Calibri"/>
              <a:cs typeface="Calibri"/>
            </a:endParaRPr>
          </a:p>
        </p:txBody>
      </p:sp>
      <p:sp>
        <p:nvSpPr>
          <p:cNvPr id="21" name="object 21"/>
          <p:cNvSpPr txBox="1">
            <a:spLocks/>
          </p:cNvSpPr>
          <p:nvPr/>
        </p:nvSpPr>
        <p:spPr>
          <a:xfrm>
            <a:off x="464921" y="1344098"/>
            <a:ext cx="4030879" cy="2920624"/>
          </a:xfrm>
          <a:prstGeom prst="rect">
            <a:avLst/>
          </a:prstGeom>
        </p:spPr>
        <p:txBody>
          <a:bodyPr vert="horz" wrap="square" lIns="0" tIns="87630" rIns="0" bIns="0" rtlCol="0">
            <a:noAutofit/>
          </a:bodyPr>
          <a:lstStyle/>
          <a:p>
            <a:pPr marL="12700">
              <a:lnSpc>
                <a:spcPct val="100000"/>
              </a:lnSpc>
              <a:spcBef>
                <a:spcPts val="690"/>
              </a:spcBef>
            </a:pPr>
            <a:r>
              <a:rPr lang="ko-KR" altLang="en-US" sz="1200" b="1" spc="-2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질병 위험이 공급 및 무역에 미치는 영향</a:t>
            </a:r>
            <a:endParaRPr sz="1200" b="1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>
              <a:lnSpc>
                <a:spcPct val="110000"/>
              </a:lnSpc>
            </a:pPr>
            <a:endParaRPr lang="en-US" altLang="ko-KR" sz="9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>
              <a:lnSpc>
                <a:spcPts val="1200"/>
              </a:lnSpc>
            </a:pPr>
            <a:r>
              <a:rPr lang="ko-KR" altLang="en-US" sz="100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90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아시아와 유럽에서는 질병 발생이 반복적으로 확인되고 있으며</a:t>
            </a:r>
            <a:r>
              <a:rPr lang="en-US" altLang="ko-KR" sz="90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빈번한 인적 이동으로 인해 근절이 점점 더 어려워지고 있다</a:t>
            </a:r>
            <a:r>
              <a:rPr lang="en-US" altLang="ko-KR" sz="900" b="1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기타 지역에서는 예방을 위해 고비용의 조치와 엄격한 차단방역 규정 준수가 요구된다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</a:p>
          <a:p>
            <a:pPr>
              <a:lnSpc>
                <a:spcPts val="1200"/>
              </a:lnSpc>
            </a:pP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동남아시아에서는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ASF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가 여전히 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우려사항으로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새로운 사례가 정기적으로 보고되고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그림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3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참고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). ASF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백신 및 기타 방제 조치가 시행되고 있으나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정부와 업계 간의 보다 체계적이고 긴밀한 협력이 필요한 상황이다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중국에서는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ASF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가 대체로 통제되고 있으나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 영향은 소규모 농가의 축소와 대규모 현대식 농장의 확대로 이어지는 구조적 변화를 가져왔다</a:t>
            </a:r>
            <a:endParaRPr lang="en-US" altLang="ko-KR" sz="9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>
              <a:lnSpc>
                <a:spcPts val="1200"/>
              </a:lnSpc>
            </a:pPr>
            <a:endParaRPr lang="en-US" altLang="ko-KR" sz="9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한편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최근 독일 서부에서 발생한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ASF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는 인접 국가들에 우려를 불러일으키고 있으며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이는 무역 흐름을 교란시킬 위험이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현재 무역 규정에 따르면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ASF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발생은 전국 단위 수출 금지를 촉발할 수 있으며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이는 지역화 같은 조치가 도입되기 전까지 수개월간의 무역 차질과 재정적 손실을 초래할 수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en-US" altLang="ko-KR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PRRSv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또한 여전히 전 세계적인 동물 건강 과제로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높은 폐사율과 생산성 저하의 원인이 되고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반면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긍정적인 소식으로는 최근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2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개월 동안 유럽에서 구제역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(FMD)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신규 발생 사례가 보고되지 않아 현재는 통제되고 있다는 점이다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en-US" sz="850" dirty="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871212" y="1330121"/>
            <a:ext cx="3932428" cy="3426040"/>
          </a:xfrm>
          <a:prstGeom prst="rect">
            <a:avLst/>
          </a:prstGeom>
        </p:spPr>
        <p:txBody>
          <a:bodyPr vert="horz" wrap="square" lIns="0" tIns="85090" rIns="0" bIns="0" rtlCol="0">
            <a:noAutofit/>
          </a:bodyPr>
          <a:lstStyle/>
          <a:p>
            <a:pPr marL="17145">
              <a:lnSpc>
                <a:spcPct val="120000"/>
              </a:lnSpc>
              <a:spcBef>
                <a:spcPts val="670"/>
              </a:spcBef>
            </a:pPr>
            <a:r>
              <a:rPr lang="ko-KR" altLang="en-US" sz="1200" b="1" spc="-10" dirty="0" err="1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사료비</a:t>
            </a:r>
            <a:r>
              <a:rPr lang="ko-KR" altLang="en-US" sz="1200" b="1" spc="-1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절감 및 생산성 향상에 따른 생산량 증가</a:t>
            </a:r>
            <a:endParaRPr lang="en-US" altLang="ko-KR" sz="1200" b="1" spc="-10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 marL="17145">
              <a:lnSpc>
                <a:spcPct val="120000"/>
              </a:lnSpc>
              <a:spcBef>
                <a:spcPts val="670"/>
              </a:spcBef>
            </a:pPr>
            <a:endParaRPr lang="en-US" altLang="ko-KR" sz="300" b="1" spc="-10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>
              <a:lnSpc>
                <a:spcPts val="1200"/>
              </a:lnSpc>
            </a:pP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90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지속적인 질병 문제에도 불구하고</a:t>
            </a:r>
            <a:r>
              <a:rPr lang="en-US" altLang="ko-KR" sz="90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사료 곡물 가격 하락과 생산성 개선으로 인해 생산 비용은 하락세를 보이고 있다</a:t>
            </a:r>
            <a:r>
              <a:rPr lang="en-US" altLang="ko-KR" sz="900" dirty="0">
                <a:solidFill>
                  <a:srgbClr val="0057FF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특히 미국의 우호적인 기상 조건과 브라질의 예상보다 양호한 수확 덕분에 곡물 가격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특히 옥수수 가격이 하락하고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b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</a:b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그림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4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참고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)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또한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미국 환경보호청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(EPA)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 제안한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2026~2027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바이오매스 기반 연료 혼합 계획으로 인해 미국 내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대두박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가격은 하락할 것으로 전망된다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 계획은 미국 내 대두유 가격을 지지하는 동시에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대두박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가격을 억제하여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대두박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재고를 증가시킬 것이다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이러한 추세는 돼지고기 생산에서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대두박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수입 의존도가 높은 동남아시아 지역에 특히 큰 혜택을 줄 것으로 예상된다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 결과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2025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하반기에는 사료 가격 하락에 힘입어 농가 마진 개선이 전망된다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</a:p>
          <a:p>
            <a:pPr>
              <a:lnSpc>
                <a:spcPts val="1200"/>
              </a:lnSpc>
            </a:pPr>
            <a:endParaRPr lang="en-US" altLang="ko-KR" sz="9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>
              <a:lnSpc>
                <a:spcPts val="1200"/>
              </a:lnSpc>
            </a:pP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가축 질병은 양면성을 가진다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질병 발생은 생산성을 감소시키지만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동시에 혁신과 기술 발전을 촉진하기도 한다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질병 위험을 완화하기 위해 생산자들은 점점 더 나은 차단방역을 도입하고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오염을 줄이기 위한 자동화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그리고 사양 관리 개선을 적극적으로 채택하고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예를 들어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중국에서는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ASF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의 지속적인 영향에도 불구하고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모돈당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연간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이유자돈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수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(PSY)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가 최근 몇 년간 크게 증가하였다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동시에 공급망 전반에 걸쳐 기술 발전이 가속화되고 있으며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디지털화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·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자동화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·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인공지능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(AI)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 가까운 미래에 산업을 재편할 것으로 예상된다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</a:p>
          <a:p>
            <a:pPr marL="12700" marR="55880">
              <a:lnSpc>
                <a:spcPct val="100000"/>
              </a:lnSpc>
              <a:spcBef>
                <a:spcPts val="715"/>
              </a:spcBef>
            </a:pPr>
            <a:r>
              <a:rPr lang="ko-KR" altLang="en-US" sz="110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그림 </a:t>
            </a:r>
            <a:r>
              <a:rPr lang="en-US" altLang="ko-KR" sz="110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4: 2025</a:t>
            </a:r>
            <a:r>
              <a:rPr lang="ko-KR" altLang="en-US" sz="110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년 하반기 곡물 및 유지종자 가격 안정세 전망</a:t>
            </a:r>
            <a:endParaRPr lang="en-US" sz="1100" dirty="0">
              <a:solidFill>
                <a:srgbClr val="0057FF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64921" y="4327516"/>
            <a:ext cx="3345079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100" spc="-1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그림</a:t>
            </a:r>
            <a:r>
              <a:rPr lang="en-US" altLang="ko-KR" sz="1100" spc="-1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3: 2025</a:t>
            </a:r>
            <a:r>
              <a:rPr lang="ko-KR" altLang="en-US" sz="1100" spc="-1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년 </a:t>
            </a:r>
            <a:r>
              <a:rPr lang="en-US" altLang="ko-KR" sz="1100" spc="-1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 7</a:t>
            </a:r>
            <a:r>
              <a:rPr lang="ko-KR" altLang="en-US" sz="1100" spc="-1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월 아시아 지역 </a:t>
            </a:r>
            <a:r>
              <a:rPr lang="en-US" altLang="ko-KR" sz="1100" spc="-1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ASF </a:t>
            </a:r>
            <a:r>
              <a:rPr lang="ko-KR" altLang="en-US" sz="1100" spc="-10" dirty="0">
                <a:solidFill>
                  <a:srgbClr val="0057FF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발생 현황</a:t>
            </a:r>
            <a:endParaRPr sz="1100" dirty="0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object 3">
            <a:extLst>
              <a:ext uri="{FF2B5EF4-FFF2-40B4-BE49-F238E27FC236}">
                <a16:creationId xmlns:a16="http://schemas.microsoft.com/office/drawing/2014/main" id="{D9AD3BA2-D315-8DA5-9FDA-79F1F5D32B0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70282"/>
            <a:ext cx="9143999" cy="130835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11479" y="217944"/>
            <a:ext cx="7763509" cy="796372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30"/>
              </a:spcBef>
            </a:pPr>
            <a:r>
              <a:rPr lang="ko-KR" altLang="en-US" sz="2800" b="1" i="0" spc="-3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세계적 전망</a:t>
            </a:r>
            <a:r>
              <a:rPr sz="2800" b="1" i="0" spc="-3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:</a:t>
            </a:r>
            <a:r>
              <a:rPr sz="2800" b="1" i="0" spc="-8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 </a:t>
            </a:r>
            <a:r>
              <a:rPr lang="ko-KR" altLang="en-US" sz="2800" b="1" i="0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거시경제 현황</a:t>
            </a:r>
            <a:endParaRPr sz="2800" b="1" i="0" spc="-1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  <a:p>
            <a:pPr marL="12700">
              <a:lnSpc>
                <a:spcPct val="100000"/>
              </a:lnSpc>
              <a:spcBef>
                <a:spcPts val="335"/>
              </a:spcBef>
            </a:pPr>
            <a:r>
              <a:rPr lang="ko-KR" altLang="en-US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외환 및 국내총생산 전망</a:t>
            </a:r>
            <a:r>
              <a:rPr lang="en-US" altLang="ko-KR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, </a:t>
            </a:r>
            <a:r>
              <a:rPr lang="ko-KR" altLang="en-US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육류 및 가격 동향</a:t>
            </a:r>
            <a:r>
              <a:rPr lang="en-US" altLang="ko-KR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, </a:t>
            </a:r>
            <a:r>
              <a:rPr lang="ko-KR" altLang="en-US" sz="160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소비자 신뢰 지표를 중심으로</a:t>
            </a:r>
            <a:endParaRPr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57800" y="1417777"/>
            <a:ext cx="380872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200" b="1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그림 </a:t>
            </a:r>
            <a:r>
              <a:rPr lang="en-US" altLang="ko-KR" sz="1200" b="1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6: </a:t>
            </a:r>
            <a:r>
              <a:rPr lang="ko-KR" altLang="en-US" sz="1200" b="1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주요 국가별 </a:t>
            </a:r>
            <a:r>
              <a:rPr lang="en-US" altLang="ko-KR" sz="1200" b="1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GDP </a:t>
            </a:r>
            <a:r>
              <a:rPr lang="ko-KR" altLang="en-US" sz="1200" b="1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성장률 전망</a:t>
            </a:r>
            <a:r>
              <a:rPr lang="en-US" altLang="ko-KR" sz="1200" b="1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, </a:t>
            </a:r>
            <a:r>
              <a:rPr lang="en-US" altLang="ko-KR" sz="110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2024-2026</a:t>
            </a:r>
            <a:r>
              <a:rPr lang="ko-KR" altLang="en-US" sz="110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년</a:t>
            </a:r>
            <a:endParaRPr sz="1200" dirty="0">
              <a:solidFill>
                <a:srgbClr val="0057FF"/>
              </a:solidFill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8200" y="1417777"/>
            <a:ext cx="31242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2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그림 </a:t>
            </a:r>
            <a:r>
              <a:rPr lang="en-US" altLang="ko-KR" sz="12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5: </a:t>
            </a:r>
            <a:r>
              <a:rPr lang="ko-KR" altLang="en-US" sz="12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향후 </a:t>
            </a:r>
            <a:r>
              <a:rPr lang="en-US" altLang="ko-KR" sz="12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12</a:t>
            </a:r>
            <a:r>
              <a:rPr lang="ko-KR" altLang="en-US" sz="12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개월 환율 지수화 전망</a:t>
            </a:r>
            <a:endParaRPr sz="1200" b="1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1690" y="3794534"/>
            <a:ext cx="390271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1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그림 </a:t>
            </a:r>
            <a:r>
              <a:rPr lang="en-US" altLang="ko-KR" sz="11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7: </a:t>
            </a:r>
            <a:r>
              <a:rPr lang="ko-KR" altLang="en-US" sz="11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주요 지역 소비자 물가지수 추이</a:t>
            </a:r>
            <a:r>
              <a:rPr lang="en-US" altLang="ko-KR" sz="11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, </a:t>
            </a:r>
            <a:r>
              <a:rPr lang="en-US" altLang="ko-KR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2019</a:t>
            </a:r>
            <a:r>
              <a:rPr lang="ko-KR" altLang="en-US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년 </a:t>
            </a:r>
            <a:r>
              <a:rPr lang="en-US" altLang="ko-KR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1</a:t>
            </a:r>
            <a:r>
              <a:rPr lang="ko-KR" altLang="en-US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월 </a:t>
            </a:r>
            <a:r>
              <a:rPr lang="en-US" altLang="ko-KR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– 2025</a:t>
            </a:r>
            <a:r>
              <a:rPr lang="ko-KR" altLang="en-US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년 </a:t>
            </a:r>
            <a:r>
              <a:rPr lang="en-US" altLang="ko-KR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6</a:t>
            </a:r>
            <a:r>
              <a:rPr lang="ko-KR" altLang="en-US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월</a:t>
            </a:r>
            <a:endParaRPr sz="11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310187" y="1722183"/>
            <a:ext cx="3369945" cy="1511300"/>
            <a:chOff x="5310187" y="1722183"/>
            <a:chExt cx="3369945" cy="1511300"/>
          </a:xfrm>
        </p:grpSpPr>
        <p:sp>
          <p:nvSpPr>
            <p:cNvPr id="10" name="object 10"/>
            <p:cNvSpPr/>
            <p:nvPr/>
          </p:nvSpPr>
          <p:spPr>
            <a:xfrm>
              <a:off x="5314950" y="1726945"/>
              <a:ext cx="3360420" cy="1501775"/>
            </a:xfrm>
            <a:custGeom>
              <a:avLst/>
              <a:gdLst/>
              <a:ahLst/>
              <a:cxnLst/>
              <a:rect l="l" t="t" r="r" b="b"/>
              <a:pathLst>
                <a:path w="3360420" h="1501775">
                  <a:moveTo>
                    <a:pt x="1757933" y="1250950"/>
                  </a:moveTo>
                  <a:lnTo>
                    <a:pt x="1783842" y="1250950"/>
                  </a:lnTo>
                </a:path>
                <a:path w="3360420" h="1501775">
                  <a:moveTo>
                    <a:pt x="904494" y="1250950"/>
                  </a:moveTo>
                  <a:lnTo>
                    <a:pt x="930401" y="1250950"/>
                  </a:lnTo>
                </a:path>
                <a:path w="3360420" h="1501775">
                  <a:moveTo>
                    <a:pt x="2920746" y="1250950"/>
                  </a:moveTo>
                  <a:lnTo>
                    <a:pt x="3360166" y="1250950"/>
                  </a:lnTo>
                </a:path>
                <a:path w="3360420" h="1501775">
                  <a:moveTo>
                    <a:pt x="1939290" y="1250950"/>
                  </a:moveTo>
                  <a:lnTo>
                    <a:pt x="2765298" y="1250950"/>
                  </a:lnTo>
                </a:path>
                <a:path w="3360420" h="1501775">
                  <a:moveTo>
                    <a:pt x="1576577" y="1250950"/>
                  </a:moveTo>
                  <a:lnTo>
                    <a:pt x="1602485" y="1250950"/>
                  </a:lnTo>
                </a:path>
                <a:path w="3360420" h="1501775">
                  <a:moveTo>
                    <a:pt x="1267205" y="1250950"/>
                  </a:moveTo>
                  <a:lnTo>
                    <a:pt x="1421129" y="1250950"/>
                  </a:lnTo>
                </a:path>
                <a:path w="3360420" h="1501775">
                  <a:moveTo>
                    <a:pt x="0" y="1250950"/>
                  </a:moveTo>
                  <a:lnTo>
                    <a:pt x="76962" y="1250950"/>
                  </a:lnTo>
                </a:path>
                <a:path w="3360420" h="1501775">
                  <a:moveTo>
                    <a:pt x="232410" y="1250950"/>
                  </a:moveTo>
                  <a:lnTo>
                    <a:pt x="749046" y="1250950"/>
                  </a:lnTo>
                </a:path>
                <a:path w="3360420" h="1501775">
                  <a:moveTo>
                    <a:pt x="1085850" y="1250950"/>
                  </a:moveTo>
                  <a:lnTo>
                    <a:pt x="1111758" y="1250950"/>
                  </a:lnTo>
                </a:path>
                <a:path w="3360420" h="1501775">
                  <a:moveTo>
                    <a:pt x="1757933" y="1001013"/>
                  </a:moveTo>
                  <a:lnTo>
                    <a:pt x="1783842" y="1001013"/>
                  </a:lnTo>
                </a:path>
                <a:path w="3360420" h="1501775">
                  <a:moveTo>
                    <a:pt x="1939290" y="1001013"/>
                  </a:moveTo>
                  <a:lnTo>
                    <a:pt x="3360166" y="1001013"/>
                  </a:lnTo>
                </a:path>
                <a:path w="3360420" h="1501775">
                  <a:moveTo>
                    <a:pt x="904494" y="1001013"/>
                  </a:moveTo>
                  <a:lnTo>
                    <a:pt x="1421129" y="1001013"/>
                  </a:lnTo>
                </a:path>
                <a:path w="3360420" h="1501775">
                  <a:moveTo>
                    <a:pt x="232410" y="1001013"/>
                  </a:moveTo>
                  <a:lnTo>
                    <a:pt x="749046" y="1001013"/>
                  </a:lnTo>
                </a:path>
                <a:path w="3360420" h="1501775">
                  <a:moveTo>
                    <a:pt x="1576577" y="1001013"/>
                  </a:moveTo>
                  <a:lnTo>
                    <a:pt x="1602485" y="1001013"/>
                  </a:lnTo>
                </a:path>
                <a:path w="3360420" h="1501775">
                  <a:moveTo>
                    <a:pt x="0" y="1001013"/>
                  </a:moveTo>
                  <a:lnTo>
                    <a:pt x="76962" y="1001013"/>
                  </a:lnTo>
                </a:path>
                <a:path w="3360420" h="1501775">
                  <a:moveTo>
                    <a:pt x="0" y="751077"/>
                  </a:moveTo>
                  <a:lnTo>
                    <a:pt x="749046" y="751077"/>
                  </a:lnTo>
                </a:path>
                <a:path w="3360420" h="1501775">
                  <a:moveTo>
                    <a:pt x="1939290" y="751077"/>
                  </a:moveTo>
                  <a:lnTo>
                    <a:pt x="3360166" y="751077"/>
                  </a:lnTo>
                </a:path>
                <a:path w="3360420" h="1501775">
                  <a:moveTo>
                    <a:pt x="1576577" y="751077"/>
                  </a:moveTo>
                  <a:lnTo>
                    <a:pt x="1602485" y="751077"/>
                  </a:lnTo>
                </a:path>
                <a:path w="3360420" h="1501775">
                  <a:moveTo>
                    <a:pt x="1757933" y="751077"/>
                  </a:moveTo>
                  <a:lnTo>
                    <a:pt x="1783842" y="751077"/>
                  </a:lnTo>
                </a:path>
                <a:path w="3360420" h="1501775">
                  <a:moveTo>
                    <a:pt x="904494" y="751077"/>
                  </a:moveTo>
                  <a:lnTo>
                    <a:pt x="1421129" y="751077"/>
                  </a:lnTo>
                </a:path>
                <a:path w="3360420" h="1501775">
                  <a:moveTo>
                    <a:pt x="1757933" y="501141"/>
                  </a:moveTo>
                  <a:lnTo>
                    <a:pt x="1783842" y="501141"/>
                  </a:lnTo>
                </a:path>
                <a:path w="3360420" h="1501775">
                  <a:moveTo>
                    <a:pt x="0" y="501141"/>
                  </a:moveTo>
                  <a:lnTo>
                    <a:pt x="1421129" y="501141"/>
                  </a:lnTo>
                </a:path>
                <a:path w="3360420" h="1501775">
                  <a:moveTo>
                    <a:pt x="1939290" y="501141"/>
                  </a:moveTo>
                  <a:lnTo>
                    <a:pt x="3360166" y="501141"/>
                  </a:lnTo>
                </a:path>
                <a:path w="3360420" h="1501775">
                  <a:moveTo>
                    <a:pt x="1576577" y="501141"/>
                  </a:moveTo>
                  <a:lnTo>
                    <a:pt x="1602485" y="501141"/>
                  </a:lnTo>
                </a:path>
                <a:path w="3360420" h="1501775">
                  <a:moveTo>
                    <a:pt x="0" y="249681"/>
                  </a:moveTo>
                  <a:lnTo>
                    <a:pt x="3360166" y="249681"/>
                  </a:lnTo>
                </a:path>
                <a:path w="3360420" h="1501775">
                  <a:moveTo>
                    <a:pt x="0" y="0"/>
                  </a:moveTo>
                  <a:lnTo>
                    <a:pt x="3360166" y="0"/>
                  </a:lnTo>
                </a:path>
                <a:path w="3360420" h="1501775">
                  <a:moveTo>
                    <a:pt x="0" y="0"/>
                  </a:moveTo>
                  <a:lnTo>
                    <a:pt x="0" y="1501393"/>
                  </a:lnTo>
                </a:path>
                <a:path w="3360420" h="1501775">
                  <a:moveTo>
                    <a:pt x="671322" y="0"/>
                  </a:moveTo>
                  <a:lnTo>
                    <a:pt x="671322" y="1501393"/>
                  </a:lnTo>
                </a:path>
                <a:path w="3360420" h="1501775">
                  <a:moveTo>
                    <a:pt x="1343405" y="0"/>
                  </a:moveTo>
                  <a:lnTo>
                    <a:pt x="1343405" y="1501393"/>
                  </a:lnTo>
                </a:path>
                <a:path w="3360420" h="1501775">
                  <a:moveTo>
                    <a:pt x="2015490" y="0"/>
                  </a:moveTo>
                  <a:lnTo>
                    <a:pt x="2015490" y="1501393"/>
                  </a:lnTo>
                </a:path>
                <a:path w="3360420" h="1501775">
                  <a:moveTo>
                    <a:pt x="2687574" y="0"/>
                  </a:moveTo>
                  <a:lnTo>
                    <a:pt x="2687574" y="1501393"/>
                  </a:lnTo>
                </a:path>
                <a:path w="3360420" h="1501775">
                  <a:moveTo>
                    <a:pt x="3360166" y="0"/>
                  </a:moveTo>
                  <a:lnTo>
                    <a:pt x="3360166" y="1501393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391912" y="2026919"/>
              <a:ext cx="2844165" cy="1201420"/>
            </a:xfrm>
            <a:custGeom>
              <a:avLst/>
              <a:gdLst/>
              <a:ahLst/>
              <a:cxnLst/>
              <a:rect l="l" t="t" r="r" b="b"/>
              <a:pathLst>
                <a:path w="2844165" h="1201420">
                  <a:moveTo>
                    <a:pt x="155448" y="501396"/>
                  </a:moveTo>
                  <a:lnTo>
                    <a:pt x="0" y="501396"/>
                  </a:lnTo>
                  <a:lnTo>
                    <a:pt x="0" y="1201420"/>
                  </a:lnTo>
                  <a:lnTo>
                    <a:pt x="155448" y="1201420"/>
                  </a:lnTo>
                  <a:lnTo>
                    <a:pt x="155448" y="501396"/>
                  </a:lnTo>
                  <a:close/>
                </a:path>
                <a:path w="2844165" h="1201420">
                  <a:moveTo>
                    <a:pt x="827532" y="350520"/>
                  </a:moveTo>
                  <a:lnTo>
                    <a:pt x="672084" y="350520"/>
                  </a:lnTo>
                  <a:lnTo>
                    <a:pt x="672084" y="1201420"/>
                  </a:lnTo>
                  <a:lnTo>
                    <a:pt x="827532" y="1201420"/>
                  </a:lnTo>
                  <a:lnTo>
                    <a:pt x="827532" y="350520"/>
                  </a:lnTo>
                  <a:close/>
                </a:path>
                <a:path w="2844165" h="1201420">
                  <a:moveTo>
                    <a:pt x="1499616" y="0"/>
                  </a:moveTo>
                  <a:lnTo>
                    <a:pt x="1344168" y="0"/>
                  </a:lnTo>
                  <a:lnTo>
                    <a:pt x="1344168" y="1201420"/>
                  </a:lnTo>
                  <a:lnTo>
                    <a:pt x="1499616" y="1201420"/>
                  </a:lnTo>
                  <a:lnTo>
                    <a:pt x="1499616" y="0"/>
                  </a:lnTo>
                  <a:close/>
                </a:path>
                <a:path w="2844165" h="1201420">
                  <a:moveTo>
                    <a:pt x="2171700" y="1001268"/>
                  </a:moveTo>
                  <a:lnTo>
                    <a:pt x="2016252" y="1001268"/>
                  </a:lnTo>
                  <a:lnTo>
                    <a:pt x="2016252" y="1201420"/>
                  </a:lnTo>
                  <a:lnTo>
                    <a:pt x="2171700" y="1201420"/>
                  </a:lnTo>
                  <a:lnTo>
                    <a:pt x="2171700" y="1001268"/>
                  </a:lnTo>
                  <a:close/>
                </a:path>
                <a:path w="2844165" h="1201420">
                  <a:moveTo>
                    <a:pt x="2843784" y="926592"/>
                  </a:moveTo>
                  <a:lnTo>
                    <a:pt x="2688336" y="926592"/>
                  </a:lnTo>
                  <a:lnTo>
                    <a:pt x="2688336" y="1201420"/>
                  </a:lnTo>
                  <a:lnTo>
                    <a:pt x="2843784" y="1201420"/>
                  </a:lnTo>
                  <a:lnTo>
                    <a:pt x="2843784" y="926592"/>
                  </a:lnTo>
                  <a:close/>
                </a:path>
              </a:pathLst>
            </a:custGeom>
            <a:solidFill>
              <a:srgbClr val="FF67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573268" y="2077211"/>
              <a:ext cx="2844165" cy="1151255"/>
            </a:xfrm>
            <a:custGeom>
              <a:avLst/>
              <a:gdLst/>
              <a:ahLst/>
              <a:cxnLst/>
              <a:rect l="l" t="t" r="r" b="b"/>
              <a:pathLst>
                <a:path w="2844165" h="1151255">
                  <a:moveTo>
                    <a:pt x="155448" y="900684"/>
                  </a:moveTo>
                  <a:lnTo>
                    <a:pt x="0" y="900684"/>
                  </a:lnTo>
                  <a:lnTo>
                    <a:pt x="0" y="1151128"/>
                  </a:lnTo>
                  <a:lnTo>
                    <a:pt x="155448" y="1151128"/>
                  </a:lnTo>
                  <a:lnTo>
                    <a:pt x="155448" y="900684"/>
                  </a:lnTo>
                  <a:close/>
                </a:path>
                <a:path w="2844165" h="1151255">
                  <a:moveTo>
                    <a:pt x="827532" y="650748"/>
                  </a:moveTo>
                  <a:lnTo>
                    <a:pt x="672084" y="650748"/>
                  </a:lnTo>
                  <a:lnTo>
                    <a:pt x="672084" y="1151128"/>
                  </a:lnTo>
                  <a:lnTo>
                    <a:pt x="827532" y="1151128"/>
                  </a:lnTo>
                  <a:lnTo>
                    <a:pt x="827532" y="650748"/>
                  </a:lnTo>
                  <a:close/>
                </a:path>
                <a:path w="2844165" h="1151255">
                  <a:moveTo>
                    <a:pt x="1499616" y="0"/>
                  </a:moveTo>
                  <a:lnTo>
                    <a:pt x="1344168" y="0"/>
                  </a:lnTo>
                  <a:lnTo>
                    <a:pt x="1344168" y="1151128"/>
                  </a:lnTo>
                  <a:lnTo>
                    <a:pt x="1499616" y="1151128"/>
                  </a:lnTo>
                  <a:lnTo>
                    <a:pt x="1499616" y="0"/>
                  </a:lnTo>
                  <a:close/>
                </a:path>
                <a:path w="2844165" h="1151255">
                  <a:moveTo>
                    <a:pt x="2171700" y="950976"/>
                  </a:moveTo>
                  <a:lnTo>
                    <a:pt x="2016252" y="950976"/>
                  </a:lnTo>
                  <a:lnTo>
                    <a:pt x="2016252" y="1151128"/>
                  </a:lnTo>
                  <a:lnTo>
                    <a:pt x="2171700" y="1151128"/>
                  </a:lnTo>
                  <a:lnTo>
                    <a:pt x="2171700" y="950976"/>
                  </a:lnTo>
                  <a:close/>
                </a:path>
                <a:path w="2844165" h="1151255">
                  <a:moveTo>
                    <a:pt x="2843784" y="900684"/>
                  </a:moveTo>
                  <a:lnTo>
                    <a:pt x="2688336" y="900684"/>
                  </a:lnTo>
                  <a:lnTo>
                    <a:pt x="2688336" y="1151128"/>
                  </a:lnTo>
                  <a:lnTo>
                    <a:pt x="2843784" y="1151128"/>
                  </a:lnTo>
                  <a:lnTo>
                    <a:pt x="2843784" y="900684"/>
                  </a:lnTo>
                  <a:close/>
                </a:path>
              </a:pathLst>
            </a:custGeom>
            <a:solidFill>
              <a:srgbClr val="FFB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754624" y="2177795"/>
              <a:ext cx="2844165" cy="1050925"/>
            </a:xfrm>
            <a:custGeom>
              <a:avLst/>
              <a:gdLst/>
              <a:ahLst/>
              <a:cxnLst/>
              <a:rect l="l" t="t" r="r" b="b"/>
              <a:pathLst>
                <a:path w="2844165" h="1050925">
                  <a:moveTo>
                    <a:pt x="155448" y="925068"/>
                  </a:moveTo>
                  <a:lnTo>
                    <a:pt x="0" y="925068"/>
                  </a:lnTo>
                  <a:lnTo>
                    <a:pt x="0" y="1050544"/>
                  </a:lnTo>
                  <a:lnTo>
                    <a:pt x="155448" y="1050544"/>
                  </a:lnTo>
                  <a:lnTo>
                    <a:pt x="155448" y="925068"/>
                  </a:lnTo>
                  <a:close/>
                </a:path>
                <a:path w="2844165" h="1050925">
                  <a:moveTo>
                    <a:pt x="827532" y="725424"/>
                  </a:moveTo>
                  <a:lnTo>
                    <a:pt x="672084" y="725424"/>
                  </a:lnTo>
                  <a:lnTo>
                    <a:pt x="672084" y="1050544"/>
                  </a:lnTo>
                  <a:lnTo>
                    <a:pt x="827532" y="1050544"/>
                  </a:lnTo>
                  <a:lnTo>
                    <a:pt x="827532" y="725424"/>
                  </a:lnTo>
                  <a:close/>
                </a:path>
                <a:path w="2844165" h="1050925">
                  <a:moveTo>
                    <a:pt x="1499616" y="0"/>
                  </a:moveTo>
                  <a:lnTo>
                    <a:pt x="1344168" y="0"/>
                  </a:lnTo>
                  <a:lnTo>
                    <a:pt x="1344168" y="1050544"/>
                  </a:lnTo>
                  <a:lnTo>
                    <a:pt x="1499616" y="1050544"/>
                  </a:lnTo>
                  <a:lnTo>
                    <a:pt x="1499616" y="0"/>
                  </a:lnTo>
                  <a:close/>
                </a:path>
                <a:path w="2844165" h="1050925">
                  <a:moveTo>
                    <a:pt x="2171700" y="874776"/>
                  </a:moveTo>
                  <a:lnTo>
                    <a:pt x="2016252" y="874776"/>
                  </a:lnTo>
                  <a:lnTo>
                    <a:pt x="2016252" y="1050544"/>
                  </a:lnTo>
                  <a:lnTo>
                    <a:pt x="2171700" y="1050544"/>
                  </a:lnTo>
                  <a:lnTo>
                    <a:pt x="2171700" y="874776"/>
                  </a:lnTo>
                  <a:close/>
                </a:path>
                <a:path w="2844165" h="1050925">
                  <a:moveTo>
                    <a:pt x="2843784" y="800100"/>
                  </a:moveTo>
                  <a:lnTo>
                    <a:pt x="2688336" y="800100"/>
                  </a:lnTo>
                  <a:lnTo>
                    <a:pt x="2688336" y="1050544"/>
                  </a:lnTo>
                  <a:lnTo>
                    <a:pt x="2843784" y="1050544"/>
                  </a:lnTo>
                  <a:lnTo>
                    <a:pt x="2843784" y="800100"/>
                  </a:lnTo>
                  <a:close/>
                </a:path>
              </a:pathLst>
            </a:custGeom>
            <a:solidFill>
              <a:srgbClr val="005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314950" y="3228339"/>
              <a:ext cx="3360420" cy="0"/>
            </a:xfrm>
            <a:custGeom>
              <a:avLst/>
              <a:gdLst/>
              <a:ahLst/>
              <a:cxnLst/>
              <a:rect l="l" t="t" r="r" b="b"/>
              <a:pathLst>
                <a:path w="3360420">
                  <a:moveTo>
                    <a:pt x="0" y="0"/>
                  </a:moveTo>
                  <a:lnTo>
                    <a:pt x="3360166" y="0"/>
                  </a:lnTo>
                </a:path>
              </a:pathLst>
            </a:custGeom>
            <a:ln w="952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966842" y="3135884"/>
            <a:ext cx="2565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0" dirty="0">
                <a:latin typeface="Calibri"/>
                <a:cs typeface="Calibri"/>
              </a:rPr>
              <a:t>0.0%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966842" y="2885694"/>
            <a:ext cx="2565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0" dirty="0">
                <a:latin typeface="Calibri"/>
                <a:cs typeface="Calibri"/>
              </a:rPr>
              <a:t>1.0%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966842" y="2635377"/>
            <a:ext cx="2565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0" dirty="0">
                <a:latin typeface="Calibri"/>
                <a:cs typeface="Calibri"/>
              </a:rPr>
              <a:t>2.0%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66842" y="2385186"/>
            <a:ext cx="2565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0" dirty="0">
                <a:latin typeface="Calibri"/>
                <a:cs typeface="Calibri"/>
              </a:rPr>
              <a:t>3.0%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66842" y="2134870"/>
            <a:ext cx="2565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0" dirty="0">
                <a:latin typeface="Calibri"/>
                <a:cs typeface="Calibri"/>
              </a:rPr>
              <a:t>4.0%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966842" y="1884679"/>
            <a:ext cx="2565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0" dirty="0">
                <a:latin typeface="Calibri"/>
                <a:cs typeface="Calibri"/>
              </a:rPr>
              <a:t>5.0%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966842" y="1633804"/>
            <a:ext cx="25654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0" dirty="0">
                <a:latin typeface="Calibri"/>
                <a:cs typeface="Calibri"/>
              </a:rPr>
              <a:t>6.0%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74029" y="3282822"/>
            <a:ext cx="15748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US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182614" y="3282822"/>
            <a:ext cx="28257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Brazil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845934" y="3282822"/>
            <a:ext cx="105918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97535" algn="l"/>
              </a:tabLst>
            </a:pPr>
            <a:r>
              <a:rPr sz="900" spc="-10" dirty="0">
                <a:latin typeface="Calibri"/>
                <a:cs typeface="Calibri"/>
              </a:rPr>
              <a:t>China</a:t>
            </a:r>
            <a:r>
              <a:rPr sz="900" dirty="0">
                <a:latin typeface="Calibri"/>
                <a:cs typeface="Calibri"/>
              </a:rPr>
              <a:t>	Euro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area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259826" y="3282822"/>
            <a:ext cx="16319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UK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712589" y="2340343"/>
            <a:ext cx="139700" cy="22923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55"/>
              </a:lnSpc>
            </a:pPr>
            <a:r>
              <a:rPr sz="900" spc="-25" dirty="0">
                <a:latin typeface="Calibri"/>
                <a:cs typeface="Calibri"/>
              </a:rPr>
              <a:t>YOY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957570" y="3573271"/>
            <a:ext cx="62230" cy="62230"/>
          </a:xfrm>
          <a:custGeom>
            <a:avLst/>
            <a:gdLst/>
            <a:ahLst/>
            <a:cxnLst/>
            <a:rect l="l" t="t" r="r" b="b"/>
            <a:pathLst>
              <a:path w="62229" h="62229">
                <a:moveTo>
                  <a:pt x="61722" y="0"/>
                </a:moveTo>
                <a:lnTo>
                  <a:pt x="0" y="0"/>
                </a:lnTo>
                <a:lnTo>
                  <a:pt x="0" y="61721"/>
                </a:lnTo>
                <a:lnTo>
                  <a:pt x="61722" y="61721"/>
                </a:lnTo>
                <a:lnTo>
                  <a:pt x="61722" y="0"/>
                </a:lnTo>
                <a:close/>
              </a:path>
            </a:pathLst>
          </a:custGeom>
          <a:solidFill>
            <a:srgbClr val="FF67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629400" y="3573271"/>
            <a:ext cx="62230" cy="62230"/>
          </a:xfrm>
          <a:custGeom>
            <a:avLst/>
            <a:gdLst/>
            <a:ahLst/>
            <a:cxnLst/>
            <a:rect l="l" t="t" r="r" b="b"/>
            <a:pathLst>
              <a:path w="62229" h="62229">
                <a:moveTo>
                  <a:pt x="61722" y="0"/>
                </a:moveTo>
                <a:lnTo>
                  <a:pt x="0" y="0"/>
                </a:lnTo>
                <a:lnTo>
                  <a:pt x="0" y="61721"/>
                </a:lnTo>
                <a:lnTo>
                  <a:pt x="61722" y="61721"/>
                </a:lnTo>
                <a:lnTo>
                  <a:pt x="61722" y="0"/>
                </a:lnTo>
                <a:close/>
              </a:path>
            </a:pathLst>
          </a:custGeom>
          <a:solidFill>
            <a:srgbClr val="FFBB1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315200" y="3573271"/>
            <a:ext cx="62230" cy="62230"/>
          </a:xfrm>
          <a:custGeom>
            <a:avLst/>
            <a:gdLst/>
            <a:ahLst/>
            <a:cxnLst/>
            <a:rect l="l" t="t" r="r" b="b"/>
            <a:pathLst>
              <a:path w="62229" h="62229">
                <a:moveTo>
                  <a:pt x="61722" y="0"/>
                </a:moveTo>
                <a:lnTo>
                  <a:pt x="0" y="0"/>
                </a:lnTo>
                <a:lnTo>
                  <a:pt x="0" y="61721"/>
                </a:lnTo>
                <a:lnTo>
                  <a:pt x="61722" y="61721"/>
                </a:lnTo>
                <a:lnTo>
                  <a:pt x="61722" y="0"/>
                </a:lnTo>
                <a:close/>
              </a:path>
            </a:pathLst>
          </a:custGeom>
          <a:solidFill>
            <a:srgbClr val="005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5088891" y="3544809"/>
            <a:ext cx="3902709" cy="136234"/>
          </a:xfrm>
          <a:prstGeom prst="rect">
            <a:avLst/>
          </a:prstGeom>
        </p:spPr>
        <p:txBody>
          <a:bodyPr vert="horz" wrap="square" lIns="0" tIns="12700" rIns="0" bIns="0" rtlCol="0">
            <a:noAutofit/>
          </a:bodyPr>
          <a:lstStyle/>
          <a:p>
            <a:pPr marL="1525905">
              <a:lnSpc>
                <a:spcPct val="100000"/>
              </a:lnSpc>
              <a:spcBef>
                <a:spcPts val="100"/>
              </a:spcBef>
              <a:tabLst>
                <a:tab pos="1940560" algn="l"/>
                <a:tab pos="2388870" algn="l"/>
              </a:tabLst>
            </a:pPr>
            <a:r>
              <a:rPr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		</a:t>
            </a: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ko-KR" altLang="en-US"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 marL="12700">
              <a:lnSpc>
                <a:spcPct val="100000"/>
              </a:lnSpc>
            </a:pPr>
            <a:r>
              <a:rPr lang="ko-KR" altLang="en-US" sz="12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그림 </a:t>
            </a:r>
            <a:r>
              <a:rPr lang="en-US" altLang="ko-KR" sz="12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8: </a:t>
            </a:r>
            <a:r>
              <a:rPr lang="ko-KR" altLang="en-US" sz="12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소비자 신뢰지수 추이</a:t>
            </a:r>
            <a:r>
              <a:rPr lang="en-US" altLang="ko-KR" sz="1200" b="1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, </a:t>
            </a:r>
            <a:r>
              <a:rPr lang="en-US" altLang="ko-KR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2019</a:t>
            </a:r>
            <a:r>
              <a:rPr lang="ko-KR" altLang="en-US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년 </a:t>
            </a:r>
            <a:r>
              <a:rPr lang="en-US" altLang="ko-KR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1</a:t>
            </a:r>
            <a:r>
              <a:rPr lang="ko-KR" altLang="en-US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월 </a:t>
            </a:r>
            <a:r>
              <a:rPr lang="en-US" altLang="ko-KR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– 2025</a:t>
            </a:r>
            <a:r>
              <a:rPr lang="ko-KR" altLang="en-US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년 </a:t>
            </a:r>
            <a:r>
              <a:rPr lang="en-US" altLang="ko-KR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3</a:t>
            </a:r>
            <a:r>
              <a:rPr lang="ko-KR" altLang="en-US" sz="1050" spc="-10" dirty="0">
                <a:solidFill>
                  <a:srgbClr val="0057FF"/>
                </a:solidFill>
                <a:latin typeface="Microsoft 고딕Neo" panose="020B0500000101010101" pitchFamily="50" charset="-127"/>
                <a:ea typeface="Microsoft 고딕Neo" panose="020B0500000101010101" pitchFamily="50" charset="-127"/>
                <a:cs typeface="Microsoft 고딕Neo" panose="020B0500000101010101" pitchFamily="50" charset="-127"/>
              </a:rPr>
              <a:t>월</a:t>
            </a:r>
            <a:endParaRPr lang="en-US" sz="105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5052631" y="4243514"/>
            <a:ext cx="3494404" cy="1005840"/>
            <a:chOff x="5052631" y="4243514"/>
            <a:chExt cx="3494404" cy="1005840"/>
          </a:xfrm>
        </p:grpSpPr>
        <p:sp>
          <p:nvSpPr>
            <p:cNvPr id="32" name="object 32"/>
            <p:cNvSpPr/>
            <p:nvPr/>
          </p:nvSpPr>
          <p:spPr>
            <a:xfrm>
              <a:off x="5066284" y="4440936"/>
              <a:ext cx="3467100" cy="650875"/>
            </a:xfrm>
            <a:custGeom>
              <a:avLst/>
              <a:gdLst/>
              <a:ahLst/>
              <a:cxnLst/>
              <a:rect l="l" t="t" r="r" b="b"/>
              <a:pathLst>
                <a:path w="3467100" h="650875">
                  <a:moveTo>
                    <a:pt x="0" y="650747"/>
                  </a:moveTo>
                  <a:lnTo>
                    <a:pt x="3466972" y="650747"/>
                  </a:lnTo>
                </a:path>
                <a:path w="3467100" h="650875">
                  <a:moveTo>
                    <a:pt x="0" y="324612"/>
                  </a:moveTo>
                  <a:lnTo>
                    <a:pt x="3466972" y="324612"/>
                  </a:lnTo>
                </a:path>
                <a:path w="3467100" h="650875">
                  <a:moveTo>
                    <a:pt x="0" y="0"/>
                  </a:moveTo>
                  <a:lnTo>
                    <a:pt x="3466972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066919" y="4257802"/>
              <a:ext cx="3420110" cy="829310"/>
            </a:xfrm>
            <a:custGeom>
              <a:avLst/>
              <a:gdLst/>
              <a:ahLst/>
              <a:cxnLst/>
              <a:rect l="l" t="t" r="r" b="b"/>
              <a:pathLst>
                <a:path w="3420109" h="829310">
                  <a:moveTo>
                    <a:pt x="0" y="30734"/>
                  </a:moveTo>
                  <a:lnTo>
                    <a:pt x="46100" y="13970"/>
                  </a:lnTo>
                  <a:lnTo>
                    <a:pt x="87248" y="13970"/>
                  </a:lnTo>
                  <a:lnTo>
                    <a:pt x="132968" y="15493"/>
                  </a:lnTo>
                  <a:lnTo>
                    <a:pt x="177164" y="20066"/>
                  </a:lnTo>
                  <a:lnTo>
                    <a:pt x="222884" y="20066"/>
                  </a:lnTo>
                  <a:lnTo>
                    <a:pt x="267080" y="29210"/>
                  </a:lnTo>
                  <a:lnTo>
                    <a:pt x="314325" y="39878"/>
                  </a:lnTo>
                  <a:lnTo>
                    <a:pt x="360044" y="33781"/>
                  </a:lnTo>
                  <a:lnTo>
                    <a:pt x="404240" y="21590"/>
                  </a:lnTo>
                  <a:lnTo>
                    <a:pt x="449960" y="6350"/>
                  </a:lnTo>
                  <a:lnTo>
                    <a:pt x="494156" y="0"/>
                  </a:lnTo>
                  <a:lnTo>
                    <a:pt x="539876" y="23114"/>
                  </a:lnTo>
                  <a:lnTo>
                    <a:pt x="585596" y="76454"/>
                  </a:lnTo>
                  <a:lnTo>
                    <a:pt x="628268" y="119125"/>
                  </a:lnTo>
                  <a:lnTo>
                    <a:pt x="673988" y="172466"/>
                  </a:lnTo>
                  <a:lnTo>
                    <a:pt x="718184" y="210566"/>
                  </a:lnTo>
                  <a:lnTo>
                    <a:pt x="765428" y="227330"/>
                  </a:lnTo>
                  <a:lnTo>
                    <a:pt x="809625" y="202946"/>
                  </a:lnTo>
                  <a:lnTo>
                    <a:pt x="855344" y="167894"/>
                  </a:lnTo>
                  <a:lnTo>
                    <a:pt x="901064" y="120650"/>
                  </a:lnTo>
                  <a:lnTo>
                    <a:pt x="945260" y="81025"/>
                  </a:lnTo>
                  <a:lnTo>
                    <a:pt x="990980" y="55118"/>
                  </a:lnTo>
                  <a:lnTo>
                    <a:pt x="1035176" y="47498"/>
                  </a:lnTo>
                  <a:lnTo>
                    <a:pt x="1080896" y="35306"/>
                  </a:lnTo>
                  <a:lnTo>
                    <a:pt x="1126616" y="26162"/>
                  </a:lnTo>
                  <a:lnTo>
                    <a:pt x="1169289" y="45974"/>
                  </a:lnTo>
                  <a:lnTo>
                    <a:pt x="1215008" y="67310"/>
                  </a:lnTo>
                  <a:lnTo>
                    <a:pt x="1259204" y="81025"/>
                  </a:lnTo>
                  <a:lnTo>
                    <a:pt x="1304925" y="99314"/>
                  </a:lnTo>
                  <a:lnTo>
                    <a:pt x="1349120" y="129793"/>
                  </a:lnTo>
                  <a:lnTo>
                    <a:pt x="1394840" y="137414"/>
                  </a:lnTo>
                  <a:lnTo>
                    <a:pt x="1440560" y="122174"/>
                  </a:lnTo>
                  <a:lnTo>
                    <a:pt x="1484756" y="111506"/>
                  </a:lnTo>
                  <a:lnTo>
                    <a:pt x="1530477" y="100837"/>
                  </a:lnTo>
                  <a:lnTo>
                    <a:pt x="1574673" y="91693"/>
                  </a:lnTo>
                  <a:lnTo>
                    <a:pt x="1621916" y="102362"/>
                  </a:lnTo>
                  <a:lnTo>
                    <a:pt x="1667636" y="187706"/>
                  </a:lnTo>
                  <a:lnTo>
                    <a:pt x="1708784" y="378206"/>
                  </a:lnTo>
                  <a:lnTo>
                    <a:pt x="1754504" y="625094"/>
                  </a:lnTo>
                  <a:lnTo>
                    <a:pt x="1798701" y="760730"/>
                  </a:lnTo>
                  <a:lnTo>
                    <a:pt x="1844421" y="800354"/>
                  </a:lnTo>
                  <a:lnTo>
                    <a:pt x="1888616" y="807974"/>
                  </a:lnTo>
                  <a:lnTo>
                    <a:pt x="1934336" y="809498"/>
                  </a:lnTo>
                  <a:lnTo>
                    <a:pt x="1980056" y="811022"/>
                  </a:lnTo>
                  <a:lnTo>
                    <a:pt x="2024252" y="814070"/>
                  </a:lnTo>
                  <a:lnTo>
                    <a:pt x="2071497" y="803402"/>
                  </a:lnTo>
                  <a:lnTo>
                    <a:pt x="2115692" y="765302"/>
                  </a:lnTo>
                  <a:lnTo>
                    <a:pt x="2161412" y="715010"/>
                  </a:lnTo>
                  <a:lnTo>
                    <a:pt x="2207132" y="679958"/>
                  </a:lnTo>
                  <a:lnTo>
                    <a:pt x="2248280" y="690626"/>
                  </a:lnTo>
                  <a:lnTo>
                    <a:pt x="2294001" y="745490"/>
                  </a:lnTo>
                  <a:lnTo>
                    <a:pt x="2338197" y="783590"/>
                  </a:lnTo>
                  <a:lnTo>
                    <a:pt x="2383916" y="807974"/>
                  </a:lnTo>
                  <a:lnTo>
                    <a:pt x="2428112" y="817118"/>
                  </a:lnTo>
                  <a:lnTo>
                    <a:pt x="2475356" y="814070"/>
                  </a:lnTo>
                  <a:lnTo>
                    <a:pt x="2521077" y="804926"/>
                  </a:lnTo>
                  <a:lnTo>
                    <a:pt x="2565273" y="797306"/>
                  </a:lnTo>
                  <a:lnTo>
                    <a:pt x="2610992" y="792734"/>
                  </a:lnTo>
                  <a:lnTo>
                    <a:pt x="2655188" y="783590"/>
                  </a:lnTo>
                  <a:lnTo>
                    <a:pt x="2700908" y="769874"/>
                  </a:lnTo>
                  <a:lnTo>
                    <a:pt x="2746629" y="762254"/>
                  </a:lnTo>
                  <a:lnTo>
                    <a:pt x="2789301" y="765302"/>
                  </a:lnTo>
                  <a:lnTo>
                    <a:pt x="2835021" y="783590"/>
                  </a:lnTo>
                  <a:lnTo>
                    <a:pt x="2879216" y="804926"/>
                  </a:lnTo>
                  <a:lnTo>
                    <a:pt x="2926460" y="818642"/>
                  </a:lnTo>
                  <a:lnTo>
                    <a:pt x="2970656" y="826262"/>
                  </a:lnTo>
                  <a:lnTo>
                    <a:pt x="3016377" y="828802"/>
                  </a:lnTo>
                  <a:lnTo>
                    <a:pt x="3062097" y="826262"/>
                  </a:lnTo>
                  <a:lnTo>
                    <a:pt x="3106292" y="820166"/>
                  </a:lnTo>
                  <a:lnTo>
                    <a:pt x="3152012" y="815594"/>
                  </a:lnTo>
                  <a:lnTo>
                    <a:pt x="3196208" y="807974"/>
                  </a:lnTo>
                  <a:lnTo>
                    <a:pt x="3241929" y="797306"/>
                  </a:lnTo>
                  <a:lnTo>
                    <a:pt x="3287649" y="788162"/>
                  </a:lnTo>
                  <a:lnTo>
                    <a:pt x="3328797" y="786638"/>
                  </a:lnTo>
                  <a:lnTo>
                    <a:pt x="3376040" y="786638"/>
                  </a:lnTo>
                  <a:lnTo>
                    <a:pt x="3419729" y="785114"/>
                  </a:lnTo>
                </a:path>
              </a:pathLst>
            </a:custGeom>
            <a:ln w="28575">
              <a:solidFill>
                <a:srgbClr val="0057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066919" y="4443349"/>
              <a:ext cx="3465829" cy="538480"/>
            </a:xfrm>
            <a:custGeom>
              <a:avLst/>
              <a:gdLst/>
              <a:ahLst/>
              <a:cxnLst/>
              <a:rect l="l" t="t" r="r" b="b"/>
              <a:pathLst>
                <a:path w="3465829" h="538479">
                  <a:moveTo>
                    <a:pt x="0" y="69214"/>
                  </a:moveTo>
                  <a:lnTo>
                    <a:pt x="46100" y="66167"/>
                  </a:lnTo>
                  <a:lnTo>
                    <a:pt x="87248" y="63118"/>
                  </a:lnTo>
                  <a:lnTo>
                    <a:pt x="132968" y="64643"/>
                  </a:lnTo>
                  <a:lnTo>
                    <a:pt x="177164" y="66167"/>
                  </a:lnTo>
                  <a:lnTo>
                    <a:pt x="222884" y="69214"/>
                  </a:lnTo>
                  <a:lnTo>
                    <a:pt x="267080" y="70738"/>
                  </a:lnTo>
                  <a:lnTo>
                    <a:pt x="314325" y="73787"/>
                  </a:lnTo>
                  <a:lnTo>
                    <a:pt x="360044" y="73787"/>
                  </a:lnTo>
                  <a:lnTo>
                    <a:pt x="404240" y="72262"/>
                  </a:lnTo>
                  <a:lnTo>
                    <a:pt x="449960" y="67690"/>
                  </a:lnTo>
                  <a:lnTo>
                    <a:pt x="494156" y="70738"/>
                  </a:lnTo>
                  <a:lnTo>
                    <a:pt x="539876" y="84455"/>
                  </a:lnTo>
                  <a:lnTo>
                    <a:pt x="585596" y="131699"/>
                  </a:lnTo>
                  <a:lnTo>
                    <a:pt x="628268" y="236855"/>
                  </a:lnTo>
                  <a:lnTo>
                    <a:pt x="673988" y="342011"/>
                  </a:lnTo>
                  <a:lnTo>
                    <a:pt x="718184" y="351155"/>
                  </a:lnTo>
                  <a:lnTo>
                    <a:pt x="765428" y="302387"/>
                  </a:lnTo>
                  <a:lnTo>
                    <a:pt x="809625" y="259714"/>
                  </a:lnTo>
                  <a:lnTo>
                    <a:pt x="855344" y="236855"/>
                  </a:lnTo>
                  <a:lnTo>
                    <a:pt x="901064" y="230758"/>
                  </a:lnTo>
                  <a:lnTo>
                    <a:pt x="945260" y="242950"/>
                  </a:lnTo>
                  <a:lnTo>
                    <a:pt x="990980" y="249046"/>
                  </a:lnTo>
                  <a:lnTo>
                    <a:pt x="1035176" y="233806"/>
                  </a:lnTo>
                  <a:lnTo>
                    <a:pt x="1080896" y="220090"/>
                  </a:lnTo>
                  <a:lnTo>
                    <a:pt x="1126616" y="197231"/>
                  </a:lnTo>
                  <a:lnTo>
                    <a:pt x="1169289" y="156082"/>
                  </a:lnTo>
                  <a:lnTo>
                    <a:pt x="1215008" y="108838"/>
                  </a:lnTo>
                  <a:lnTo>
                    <a:pt x="1259204" y="49402"/>
                  </a:lnTo>
                  <a:lnTo>
                    <a:pt x="1304925" y="6731"/>
                  </a:lnTo>
                  <a:lnTo>
                    <a:pt x="1349120" y="0"/>
                  </a:lnTo>
                  <a:lnTo>
                    <a:pt x="1394840" y="8255"/>
                  </a:lnTo>
                  <a:lnTo>
                    <a:pt x="1440560" y="18923"/>
                  </a:lnTo>
                  <a:lnTo>
                    <a:pt x="1484756" y="43306"/>
                  </a:lnTo>
                  <a:lnTo>
                    <a:pt x="1530477" y="78358"/>
                  </a:lnTo>
                  <a:lnTo>
                    <a:pt x="1574673" y="110362"/>
                  </a:lnTo>
                  <a:lnTo>
                    <a:pt x="1621916" y="148462"/>
                  </a:lnTo>
                  <a:lnTo>
                    <a:pt x="1667636" y="218567"/>
                  </a:lnTo>
                  <a:lnTo>
                    <a:pt x="1708784" y="328294"/>
                  </a:lnTo>
                  <a:lnTo>
                    <a:pt x="1754504" y="398399"/>
                  </a:lnTo>
                  <a:lnTo>
                    <a:pt x="1798701" y="438023"/>
                  </a:lnTo>
                  <a:lnTo>
                    <a:pt x="1844421" y="474599"/>
                  </a:lnTo>
                  <a:lnTo>
                    <a:pt x="1888616" y="509650"/>
                  </a:lnTo>
                  <a:lnTo>
                    <a:pt x="1934336" y="526414"/>
                  </a:lnTo>
                  <a:lnTo>
                    <a:pt x="1980056" y="538226"/>
                  </a:lnTo>
                  <a:lnTo>
                    <a:pt x="2024252" y="520319"/>
                  </a:lnTo>
                  <a:lnTo>
                    <a:pt x="2071497" y="473075"/>
                  </a:lnTo>
                  <a:lnTo>
                    <a:pt x="2115692" y="425831"/>
                  </a:lnTo>
                  <a:lnTo>
                    <a:pt x="2161412" y="387731"/>
                  </a:lnTo>
                  <a:lnTo>
                    <a:pt x="2207132" y="357250"/>
                  </a:lnTo>
                  <a:lnTo>
                    <a:pt x="2248280" y="337438"/>
                  </a:lnTo>
                  <a:lnTo>
                    <a:pt x="2294001" y="316102"/>
                  </a:lnTo>
                  <a:lnTo>
                    <a:pt x="2338197" y="299338"/>
                  </a:lnTo>
                  <a:lnTo>
                    <a:pt x="2383916" y="282575"/>
                  </a:lnTo>
                  <a:lnTo>
                    <a:pt x="2428112" y="278002"/>
                  </a:lnTo>
                  <a:lnTo>
                    <a:pt x="2475356" y="288670"/>
                  </a:lnTo>
                  <a:lnTo>
                    <a:pt x="2521077" y="305434"/>
                  </a:lnTo>
                  <a:lnTo>
                    <a:pt x="2565273" y="310006"/>
                  </a:lnTo>
                  <a:lnTo>
                    <a:pt x="2610992" y="297814"/>
                  </a:lnTo>
                  <a:lnTo>
                    <a:pt x="2655188" y="279526"/>
                  </a:lnTo>
                  <a:lnTo>
                    <a:pt x="2700908" y="271906"/>
                  </a:lnTo>
                  <a:lnTo>
                    <a:pt x="2746629" y="262763"/>
                  </a:lnTo>
                  <a:lnTo>
                    <a:pt x="2789301" y="253619"/>
                  </a:lnTo>
                  <a:lnTo>
                    <a:pt x="2835021" y="245999"/>
                  </a:lnTo>
                  <a:lnTo>
                    <a:pt x="2879216" y="236855"/>
                  </a:lnTo>
                  <a:lnTo>
                    <a:pt x="2926460" y="227711"/>
                  </a:lnTo>
                  <a:lnTo>
                    <a:pt x="2970656" y="217043"/>
                  </a:lnTo>
                  <a:lnTo>
                    <a:pt x="3016377" y="212470"/>
                  </a:lnTo>
                  <a:lnTo>
                    <a:pt x="3062097" y="209423"/>
                  </a:lnTo>
                  <a:lnTo>
                    <a:pt x="3106292" y="210946"/>
                  </a:lnTo>
                  <a:lnTo>
                    <a:pt x="3152012" y="221614"/>
                  </a:lnTo>
                  <a:lnTo>
                    <a:pt x="3196208" y="230758"/>
                  </a:lnTo>
                  <a:lnTo>
                    <a:pt x="3241929" y="235331"/>
                  </a:lnTo>
                  <a:lnTo>
                    <a:pt x="3287649" y="239902"/>
                  </a:lnTo>
                  <a:lnTo>
                    <a:pt x="3328797" y="253619"/>
                  </a:lnTo>
                  <a:lnTo>
                    <a:pt x="3376040" y="267334"/>
                  </a:lnTo>
                  <a:lnTo>
                    <a:pt x="3420236" y="268858"/>
                  </a:lnTo>
                  <a:lnTo>
                    <a:pt x="3465576" y="267334"/>
                  </a:lnTo>
                </a:path>
              </a:pathLst>
            </a:custGeom>
            <a:ln w="28575">
              <a:solidFill>
                <a:srgbClr val="0000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066919" y="4501769"/>
              <a:ext cx="3465829" cy="391160"/>
            </a:xfrm>
            <a:custGeom>
              <a:avLst/>
              <a:gdLst/>
              <a:ahLst/>
              <a:cxnLst/>
              <a:rect l="l" t="t" r="r" b="b"/>
              <a:pathLst>
                <a:path w="3465829" h="391160">
                  <a:moveTo>
                    <a:pt x="0" y="0"/>
                  </a:moveTo>
                  <a:lnTo>
                    <a:pt x="46100" y="7746"/>
                  </a:lnTo>
                  <a:lnTo>
                    <a:pt x="87248" y="35178"/>
                  </a:lnTo>
                  <a:lnTo>
                    <a:pt x="132968" y="65658"/>
                  </a:lnTo>
                  <a:lnTo>
                    <a:pt x="177164" y="88518"/>
                  </a:lnTo>
                  <a:lnTo>
                    <a:pt x="222884" y="90042"/>
                  </a:lnTo>
                  <a:lnTo>
                    <a:pt x="267080" y="82422"/>
                  </a:lnTo>
                  <a:lnTo>
                    <a:pt x="314325" y="71754"/>
                  </a:lnTo>
                  <a:lnTo>
                    <a:pt x="360044" y="67182"/>
                  </a:lnTo>
                  <a:lnTo>
                    <a:pt x="404240" y="61086"/>
                  </a:lnTo>
                  <a:lnTo>
                    <a:pt x="449960" y="51942"/>
                  </a:lnTo>
                  <a:lnTo>
                    <a:pt x="494156" y="47370"/>
                  </a:lnTo>
                  <a:lnTo>
                    <a:pt x="539876" y="67182"/>
                  </a:lnTo>
                  <a:lnTo>
                    <a:pt x="585596" y="132714"/>
                  </a:lnTo>
                  <a:lnTo>
                    <a:pt x="628268" y="248538"/>
                  </a:lnTo>
                  <a:lnTo>
                    <a:pt x="673988" y="368934"/>
                  </a:lnTo>
                  <a:lnTo>
                    <a:pt x="718184" y="390651"/>
                  </a:lnTo>
                  <a:lnTo>
                    <a:pt x="765428" y="332358"/>
                  </a:lnTo>
                  <a:lnTo>
                    <a:pt x="809625" y="254634"/>
                  </a:lnTo>
                  <a:lnTo>
                    <a:pt x="855344" y="199770"/>
                  </a:lnTo>
                  <a:lnTo>
                    <a:pt x="901064" y="169290"/>
                  </a:lnTo>
                  <a:lnTo>
                    <a:pt x="945260" y="164718"/>
                  </a:lnTo>
                  <a:lnTo>
                    <a:pt x="990980" y="179958"/>
                  </a:lnTo>
                  <a:lnTo>
                    <a:pt x="1035176" y="208914"/>
                  </a:lnTo>
                  <a:lnTo>
                    <a:pt x="1080896" y="239394"/>
                  </a:lnTo>
                  <a:lnTo>
                    <a:pt x="1126616" y="265302"/>
                  </a:lnTo>
                  <a:lnTo>
                    <a:pt x="1169289" y="294258"/>
                  </a:lnTo>
                  <a:lnTo>
                    <a:pt x="1215008" y="283590"/>
                  </a:lnTo>
                  <a:lnTo>
                    <a:pt x="1259204" y="243966"/>
                  </a:lnTo>
                  <a:lnTo>
                    <a:pt x="1304925" y="202818"/>
                  </a:lnTo>
                  <a:lnTo>
                    <a:pt x="1349120" y="187578"/>
                  </a:lnTo>
                  <a:lnTo>
                    <a:pt x="1394840" y="202818"/>
                  </a:lnTo>
                  <a:lnTo>
                    <a:pt x="1440560" y="236346"/>
                  </a:lnTo>
                  <a:lnTo>
                    <a:pt x="1484756" y="254634"/>
                  </a:lnTo>
                  <a:lnTo>
                    <a:pt x="1530477" y="260730"/>
                  </a:lnTo>
                  <a:lnTo>
                    <a:pt x="1574673" y="257682"/>
                  </a:lnTo>
                  <a:lnTo>
                    <a:pt x="1621916" y="251586"/>
                  </a:lnTo>
                  <a:lnTo>
                    <a:pt x="1667636" y="242442"/>
                  </a:lnTo>
                  <a:lnTo>
                    <a:pt x="1708784" y="239394"/>
                  </a:lnTo>
                  <a:lnTo>
                    <a:pt x="1754504" y="231774"/>
                  </a:lnTo>
                  <a:lnTo>
                    <a:pt x="1798701" y="227202"/>
                  </a:lnTo>
                  <a:lnTo>
                    <a:pt x="1844421" y="211962"/>
                  </a:lnTo>
                  <a:lnTo>
                    <a:pt x="1888616" y="189102"/>
                  </a:lnTo>
                  <a:lnTo>
                    <a:pt x="1934336" y="157098"/>
                  </a:lnTo>
                  <a:lnTo>
                    <a:pt x="1980056" y="125094"/>
                  </a:lnTo>
                  <a:lnTo>
                    <a:pt x="2024252" y="111378"/>
                  </a:lnTo>
                  <a:lnTo>
                    <a:pt x="2071497" y="111378"/>
                  </a:lnTo>
                  <a:lnTo>
                    <a:pt x="2115692" y="105282"/>
                  </a:lnTo>
                  <a:lnTo>
                    <a:pt x="2161412" y="105282"/>
                  </a:lnTo>
                  <a:lnTo>
                    <a:pt x="2207132" y="105282"/>
                  </a:lnTo>
                  <a:lnTo>
                    <a:pt x="2248280" y="97662"/>
                  </a:lnTo>
                  <a:lnTo>
                    <a:pt x="2294001" y="83946"/>
                  </a:lnTo>
                  <a:lnTo>
                    <a:pt x="2338197" y="62610"/>
                  </a:lnTo>
                  <a:lnTo>
                    <a:pt x="2383916" y="36702"/>
                  </a:lnTo>
                  <a:lnTo>
                    <a:pt x="2428112" y="13842"/>
                  </a:lnTo>
                  <a:lnTo>
                    <a:pt x="2475356" y="3174"/>
                  </a:lnTo>
                  <a:lnTo>
                    <a:pt x="2521077" y="7746"/>
                  </a:lnTo>
                  <a:lnTo>
                    <a:pt x="2565273" y="19938"/>
                  </a:lnTo>
                  <a:lnTo>
                    <a:pt x="2610992" y="32130"/>
                  </a:lnTo>
                  <a:lnTo>
                    <a:pt x="2655188" y="38226"/>
                  </a:lnTo>
                  <a:lnTo>
                    <a:pt x="2700908" y="47370"/>
                  </a:lnTo>
                  <a:lnTo>
                    <a:pt x="2746629" y="50418"/>
                  </a:lnTo>
                  <a:lnTo>
                    <a:pt x="2789301" y="42798"/>
                  </a:lnTo>
                  <a:lnTo>
                    <a:pt x="2835021" y="35178"/>
                  </a:lnTo>
                  <a:lnTo>
                    <a:pt x="2879216" y="36702"/>
                  </a:lnTo>
                  <a:lnTo>
                    <a:pt x="2926460" y="32130"/>
                  </a:lnTo>
                  <a:lnTo>
                    <a:pt x="2970656" y="22986"/>
                  </a:lnTo>
                  <a:lnTo>
                    <a:pt x="3016377" y="16890"/>
                  </a:lnTo>
                  <a:lnTo>
                    <a:pt x="3062097" y="12318"/>
                  </a:lnTo>
                  <a:lnTo>
                    <a:pt x="3106292" y="15366"/>
                  </a:lnTo>
                  <a:lnTo>
                    <a:pt x="3152012" y="24510"/>
                  </a:lnTo>
                  <a:lnTo>
                    <a:pt x="3196208" y="56514"/>
                  </a:lnTo>
                  <a:lnTo>
                    <a:pt x="3241929" y="99186"/>
                  </a:lnTo>
                  <a:lnTo>
                    <a:pt x="3287649" y="128142"/>
                  </a:lnTo>
                  <a:lnTo>
                    <a:pt x="3328797" y="135762"/>
                  </a:lnTo>
                  <a:lnTo>
                    <a:pt x="3376040" y="129666"/>
                  </a:lnTo>
                  <a:lnTo>
                    <a:pt x="3420236" y="118998"/>
                  </a:lnTo>
                  <a:lnTo>
                    <a:pt x="3465576" y="111378"/>
                  </a:lnTo>
                </a:path>
              </a:pathLst>
            </a:custGeom>
            <a:ln w="28575">
              <a:solidFill>
                <a:srgbClr val="FF67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066919" y="4472178"/>
              <a:ext cx="3465829" cy="431165"/>
            </a:xfrm>
            <a:custGeom>
              <a:avLst/>
              <a:gdLst/>
              <a:ahLst/>
              <a:cxnLst/>
              <a:rect l="l" t="t" r="r" b="b"/>
              <a:pathLst>
                <a:path w="3465829" h="431164">
                  <a:moveTo>
                    <a:pt x="0" y="46482"/>
                  </a:moveTo>
                  <a:lnTo>
                    <a:pt x="46100" y="41910"/>
                  </a:lnTo>
                  <a:lnTo>
                    <a:pt x="87248" y="25146"/>
                  </a:lnTo>
                  <a:lnTo>
                    <a:pt x="132968" y="12954"/>
                  </a:lnTo>
                  <a:lnTo>
                    <a:pt x="177164" y="5334"/>
                  </a:lnTo>
                  <a:lnTo>
                    <a:pt x="222884" y="12954"/>
                  </a:lnTo>
                  <a:lnTo>
                    <a:pt x="267080" y="31242"/>
                  </a:lnTo>
                  <a:lnTo>
                    <a:pt x="314325" y="54102"/>
                  </a:lnTo>
                  <a:lnTo>
                    <a:pt x="360044" y="54102"/>
                  </a:lnTo>
                  <a:lnTo>
                    <a:pt x="404240" y="38862"/>
                  </a:lnTo>
                  <a:lnTo>
                    <a:pt x="449960" y="17526"/>
                  </a:lnTo>
                  <a:lnTo>
                    <a:pt x="494156" y="0"/>
                  </a:lnTo>
                  <a:lnTo>
                    <a:pt x="539876" y="762"/>
                  </a:lnTo>
                  <a:lnTo>
                    <a:pt x="585596" y="34290"/>
                  </a:lnTo>
                  <a:lnTo>
                    <a:pt x="628268" y="112014"/>
                  </a:lnTo>
                  <a:lnTo>
                    <a:pt x="673988" y="195834"/>
                  </a:lnTo>
                  <a:lnTo>
                    <a:pt x="718184" y="235458"/>
                  </a:lnTo>
                  <a:lnTo>
                    <a:pt x="765428" y="240030"/>
                  </a:lnTo>
                  <a:lnTo>
                    <a:pt x="809625" y="238506"/>
                  </a:lnTo>
                  <a:lnTo>
                    <a:pt x="855344" y="221742"/>
                  </a:lnTo>
                  <a:lnTo>
                    <a:pt x="901064" y="197358"/>
                  </a:lnTo>
                  <a:lnTo>
                    <a:pt x="945260" y="186690"/>
                  </a:lnTo>
                  <a:lnTo>
                    <a:pt x="990980" y="189738"/>
                  </a:lnTo>
                  <a:lnTo>
                    <a:pt x="1035176" y="189738"/>
                  </a:lnTo>
                  <a:lnTo>
                    <a:pt x="1080896" y="189738"/>
                  </a:lnTo>
                  <a:lnTo>
                    <a:pt x="1126616" y="177546"/>
                  </a:lnTo>
                  <a:lnTo>
                    <a:pt x="1169289" y="150114"/>
                  </a:lnTo>
                  <a:lnTo>
                    <a:pt x="1215008" y="130302"/>
                  </a:lnTo>
                  <a:lnTo>
                    <a:pt x="1259204" y="134874"/>
                  </a:lnTo>
                  <a:lnTo>
                    <a:pt x="1304925" y="151638"/>
                  </a:lnTo>
                  <a:lnTo>
                    <a:pt x="1349120" y="188214"/>
                  </a:lnTo>
                  <a:lnTo>
                    <a:pt x="1394840" y="232410"/>
                  </a:lnTo>
                  <a:lnTo>
                    <a:pt x="1440560" y="255270"/>
                  </a:lnTo>
                  <a:lnTo>
                    <a:pt x="1484756" y="270510"/>
                  </a:lnTo>
                  <a:lnTo>
                    <a:pt x="1530477" y="282702"/>
                  </a:lnTo>
                  <a:lnTo>
                    <a:pt x="1574673" y="291846"/>
                  </a:lnTo>
                  <a:lnTo>
                    <a:pt x="1621916" y="310134"/>
                  </a:lnTo>
                  <a:lnTo>
                    <a:pt x="1667636" y="332994"/>
                  </a:lnTo>
                  <a:lnTo>
                    <a:pt x="1708784" y="352806"/>
                  </a:lnTo>
                  <a:lnTo>
                    <a:pt x="1754504" y="364998"/>
                  </a:lnTo>
                  <a:lnTo>
                    <a:pt x="1798701" y="397002"/>
                  </a:lnTo>
                  <a:lnTo>
                    <a:pt x="1844421" y="429006"/>
                  </a:lnTo>
                  <a:lnTo>
                    <a:pt x="1888616" y="431038"/>
                  </a:lnTo>
                  <a:lnTo>
                    <a:pt x="1934336" y="410718"/>
                  </a:lnTo>
                  <a:lnTo>
                    <a:pt x="1980056" y="392430"/>
                  </a:lnTo>
                  <a:lnTo>
                    <a:pt x="2024252" y="383286"/>
                  </a:lnTo>
                  <a:lnTo>
                    <a:pt x="2071497" y="378714"/>
                  </a:lnTo>
                  <a:lnTo>
                    <a:pt x="2115692" y="361950"/>
                  </a:lnTo>
                  <a:lnTo>
                    <a:pt x="2161412" y="339090"/>
                  </a:lnTo>
                  <a:lnTo>
                    <a:pt x="2207132" y="329946"/>
                  </a:lnTo>
                  <a:lnTo>
                    <a:pt x="2248280" y="339090"/>
                  </a:lnTo>
                  <a:lnTo>
                    <a:pt x="2294001" y="345186"/>
                  </a:lnTo>
                  <a:lnTo>
                    <a:pt x="2338197" y="345186"/>
                  </a:lnTo>
                  <a:lnTo>
                    <a:pt x="2383916" y="322326"/>
                  </a:lnTo>
                  <a:lnTo>
                    <a:pt x="2428112" y="296418"/>
                  </a:lnTo>
                  <a:lnTo>
                    <a:pt x="2475356" y="291846"/>
                  </a:lnTo>
                  <a:lnTo>
                    <a:pt x="2521077" y="307086"/>
                  </a:lnTo>
                  <a:lnTo>
                    <a:pt x="2565273" y="323850"/>
                  </a:lnTo>
                  <a:lnTo>
                    <a:pt x="2610992" y="317754"/>
                  </a:lnTo>
                  <a:lnTo>
                    <a:pt x="2655188" y="276606"/>
                  </a:lnTo>
                  <a:lnTo>
                    <a:pt x="2700908" y="227838"/>
                  </a:lnTo>
                  <a:lnTo>
                    <a:pt x="2746629" y="203454"/>
                  </a:lnTo>
                  <a:lnTo>
                    <a:pt x="2789301" y="201930"/>
                  </a:lnTo>
                  <a:lnTo>
                    <a:pt x="2835021" y="224790"/>
                  </a:lnTo>
                  <a:lnTo>
                    <a:pt x="2879216" y="262890"/>
                  </a:lnTo>
                  <a:lnTo>
                    <a:pt x="2926460" y="290322"/>
                  </a:lnTo>
                  <a:lnTo>
                    <a:pt x="2970656" y="300990"/>
                  </a:lnTo>
                  <a:lnTo>
                    <a:pt x="3016377" y="296418"/>
                  </a:lnTo>
                  <a:lnTo>
                    <a:pt x="3062097" y="281178"/>
                  </a:lnTo>
                  <a:lnTo>
                    <a:pt x="3106292" y="265938"/>
                  </a:lnTo>
                  <a:lnTo>
                    <a:pt x="3152012" y="253746"/>
                  </a:lnTo>
                  <a:lnTo>
                    <a:pt x="3196208" y="253746"/>
                  </a:lnTo>
                  <a:lnTo>
                    <a:pt x="3241929" y="281178"/>
                  </a:lnTo>
                  <a:lnTo>
                    <a:pt x="3287649" y="331470"/>
                  </a:lnTo>
                  <a:lnTo>
                    <a:pt x="3328797" y="387858"/>
                  </a:lnTo>
                  <a:lnTo>
                    <a:pt x="3376040" y="422910"/>
                  </a:lnTo>
                  <a:lnTo>
                    <a:pt x="3420236" y="422910"/>
                  </a:lnTo>
                  <a:lnTo>
                    <a:pt x="3465576" y="392430"/>
                  </a:lnTo>
                </a:path>
              </a:pathLst>
            </a:custGeom>
            <a:ln w="28575">
              <a:solidFill>
                <a:srgbClr val="FFBB1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066919" y="4370832"/>
              <a:ext cx="3465829" cy="864235"/>
            </a:xfrm>
            <a:custGeom>
              <a:avLst/>
              <a:gdLst/>
              <a:ahLst/>
              <a:cxnLst/>
              <a:rect l="l" t="t" r="r" b="b"/>
              <a:pathLst>
                <a:path w="3465829" h="864235">
                  <a:moveTo>
                    <a:pt x="0" y="243840"/>
                  </a:moveTo>
                  <a:lnTo>
                    <a:pt x="46100" y="254508"/>
                  </a:lnTo>
                  <a:lnTo>
                    <a:pt x="87248" y="254508"/>
                  </a:lnTo>
                  <a:lnTo>
                    <a:pt x="132968" y="242316"/>
                  </a:lnTo>
                  <a:lnTo>
                    <a:pt x="177164" y="224028"/>
                  </a:lnTo>
                  <a:lnTo>
                    <a:pt x="222884" y="217932"/>
                  </a:lnTo>
                  <a:lnTo>
                    <a:pt x="267080" y="213360"/>
                  </a:lnTo>
                  <a:lnTo>
                    <a:pt x="314325" y="228600"/>
                  </a:lnTo>
                  <a:lnTo>
                    <a:pt x="360044" y="233172"/>
                  </a:lnTo>
                  <a:lnTo>
                    <a:pt x="404240" y="224028"/>
                  </a:lnTo>
                  <a:lnTo>
                    <a:pt x="449960" y="199644"/>
                  </a:lnTo>
                  <a:lnTo>
                    <a:pt x="494156" y="172212"/>
                  </a:lnTo>
                  <a:lnTo>
                    <a:pt x="539876" y="161544"/>
                  </a:lnTo>
                  <a:lnTo>
                    <a:pt x="585596" y="190500"/>
                  </a:lnTo>
                  <a:lnTo>
                    <a:pt x="628268" y="275844"/>
                  </a:lnTo>
                  <a:lnTo>
                    <a:pt x="673988" y="399288"/>
                  </a:lnTo>
                  <a:lnTo>
                    <a:pt x="718184" y="460248"/>
                  </a:lnTo>
                  <a:lnTo>
                    <a:pt x="765428" y="448056"/>
                  </a:lnTo>
                  <a:lnTo>
                    <a:pt x="809625" y="409956"/>
                  </a:lnTo>
                  <a:lnTo>
                    <a:pt x="855344" y="393192"/>
                  </a:lnTo>
                  <a:lnTo>
                    <a:pt x="901064" y="406908"/>
                  </a:lnTo>
                  <a:lnTo>
                    <a:pt x="945260" y="434340"/>
                  </a:lnTo>
                  <a:lnTo>
                    <a:pt x="990980" y="441960"/>
                  </a:lnTo>
                  <a:lnTo>
                    <a:pt x="1035176" y="408432"/>
                  </a:lnTo>
                  <a:lnTo>
                    <a:pt x="1080896" y="361188"/>
                  </a:lnTo>
                  <a:lnTo>
                    <a:pt x="1126616" y="275844"/>
                  </a:lnTo>
                  <a:lnTo>
                    <a:pt x="1169289" y="172212"/>
                  </a:lnTo>
                  <a:lnTo>
                    <a:pt x="1215008" y="89916"/>
                  </a:lnTo>
                  <a:lnTo>
                    <a:pt x="1259204" y="27432"/>
                  </a:lnTo>
                  <a:lnTo>
                    <a:pt x="1304925" y="0"/>
                  </a:lnTo>
                  <a:lnTo>
                    <a:pt x="1349120" y="4572"/>
                  </a:lnTo>
                  <a:lnTo>
                    <a:pt x="1394840" y="45720"/>
                  </a:lnTo>
                  <a:lnTo>
                    <a:pt x="1440560" y="114300"/>
                  </a:lnTo>
                  <a:lnTo>
                    <a:pt x="1484756" y="170688"/>
                  </a:lnTo>
                  <a:lnTo>
                    <a:pt x="1530477" y="196596"/>
                  </a:lnTo>
                  <a:lnTo>
                    <a:pt x="1574673" y="234696"/>
                  </a:lnTo>
                  <a:lnTo>
                    <a:pt x="1621916" y="315468"/>
                  </a:lnTo>
                  <a:lnTo>
                    <a:pt x="1667636" y="437388"/>
                  </a:lnTo>
                  <a:lnTo>
                    <a:pt x="1708784" y="560832"/>
                  </a:lnTo>
                  <a:lnTo>
                    <a:pt x="1754504" y="664464"/>
                  </a:lnTo>
                  <a:lnTo>
                    <a:pt x="1798701" y="725424"/>
                  </a:lnTo>
                  <a:lnTo>
                    <a:pt x="1844421" y="758952"/>
                  </a:lnTo>
                  <a:lnTo>
                    <a:pt x="1888616" y="786384"/>
                  </a:lnTo>
                  <a:lnTo>
                    <a:pt x="1934336" y="829056"/>
                  </a:lnTo>
                  <a:lnTo>
                    <a:pt x="1980056" y="863981"/>
                  </a:lnTo>
                  <a:lnTo>
                    <a:pt x="2024252" y="854964"/>
                  </a:lnTo>
                  <a:lnTo>
                    <a:pt x="2071497" y="821436"/>
                  </a:lnTo>
                  <a:lnTo>
                    <a:pt x="2115692" y="787908"/>
                  </a:lnTo>
                  <a:lnTo>
                    <a:pt x="2161412" y="752856"/>
                  </a:lnTo>
                  <a:lnTo>
                    <a:pt x="2207132" y="687324"/>
                  </a:lnTo>
                  <a:lnTo>
                    <a:pt x="2248280" y="612648"/>
                  </a:lnTo>
                  <a:lnTo>
                    <a:pt x="2294001" y="527304"/>
                  </a:lnTo>
                  <a:lnTo>
                    <a:pt x="2338197" y="458724"/>
                  </a:lnTo>
                  <a:lnTo>
                    <a:pt x="2383916" y="420624"/>
                  </a:lnTo>
                  <a:lnTo>
                    <a:pt x="2428112" y="422148"/>
                  </a:lnTo>
                  <a:lnTo>
                    <a:pt x="2475356" y="406908"/>
                  </a:lnTo>
                  <a:lnTo>
                    <a:pt x="2521077" y="399288"/>
                  </a:lnTo>
                  <a:lnTo>
                    <a:pt x="2565273" y="414528"/>
                  </a:lnTo>
                  <a:lnTo>
                    <a:pt x="2610992" y="391668"/>
                  </a:lnTo>
                  <a:lnTo>
                    <a:pt x="2655188" y="359664"/>
                  </a:lnTo>
                  <a:lnTo>
                    <a:pt x="2700908" y="336804"/>
                  </a:lnTo>
                  <a:lnTo>
                    <a:pt x="2746629" y="332232"/>
                  </a:lnTo>
                  <a:lnTo>
                    <a:pt x="2789301" y="323088"/>
                  </a:lnTo>
                  <a:lnTo>
                    <a:pt x="2835021" y="298704"/>
                  </a:lnTo>
                  <a:lnTo>
                    <a:pt x="2879216" y="262128"/>
                  </a:lnTo>
                  <a:lnTo>
                    <a:pt x="2926460" y="227076"/>
                  </a:lnTo>
                  <a:lnTo>
                    <a:pt x="2970656" y="211836"/>
                  </a:lnTo>
                  <a:lnTo>
                    <a:pt x="3016377" y="231648"/>
                  </a:lnTo>
                  <a:lnTo>
                    <a:pt x="3062097" y="284988"/>
                  </a:lnTo>
                  <a:lnTo>
                    <a:pt x="3106292" y="310896"/>
                  </a:lnTo>
                  <a:lnTo>
                    <a:pt x="3152012" y="309372"/>
                  </a:lnTo>
                  <a:lnTo>
                    <a:pt x="3196208" y="309372"/>
                  </a:lnTo>
                  <a:lnTo>
                    <a:pt x="3241929" y="321564"/>
                  </a:lnTo>
                  <a:lnTo>
                    <a:pt x="3287649" y="320040"/>
                  </a:lnTo>
                  <a:lnTo>
                    <a:pt x="3328797" y="326136"/>
                  </a:lnTo>
                  <a:lnTo>
                    <a:pt x="3376040" y="333756"/>
                  </a:lnTo>
                  <a:lnTo>
                    <a:pt x="3420236" y="313944"/>
                  </a:lnTo>
                  <a:lnTo>
                    <a:pt x="3465576" y="284988"/>
                  </a:lnTo>
                </a:path>
              </a:pathLst>
            </a:custGeom>
            <a:ln w="28575">
              <a:solidFill>
                <a:srgbClr val="00CD8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066919" y="4599686"/>
              <a:ext cx="3465829" cy="360680"/>
            </a:xfrm>
            <a:custGeom>
              <a:avLst/>
              <a:gdLst/>
              <a:ahLst/>
              <a:cxnLst/>
              <a:rect l="l" t="t" r="r" b="b"/>
              <a:pathLst>
                <a:path w="3465829" h="360679">
                  <a:moveTo>
                    <a:pt x="0" y="0"/>
                  </a:moveTo>
                  <a:lnTo>
                    <a:pt x="46100" y="11937"/>
                  </a:lnTo>
                  <a:lnTo>
                    <a:pt x="87248" y="24130"/>
                  </a:lnTo>
                  <a:lnTo>
                    <a:pt x="132968" y="34797"/>
                  </a:lnTo>
                  <a:lnTo>
                    <a:pt x="177164" y="48513"/>
                  </a:lnTo>
                  <a:lnTo>
                    <a:pt x="222884" y="66801"/>
                  </a:lnTo>
                  <a:lnTo>
                    <a:pt x="267080" y="83565"/>
                  </a:lnTo>
                  <a:lnTo>
                    <a:pt x="314325" y="98806"/>
                  </a:lnTo>
                  <a:lnTo>
                    <a:pt x="360044" y="109474"/>
                  </a:lnTo>
                  <a:lnTo>
                    <a:pt x="404240" y="100330"/>
                  </a:lnTo>
                  <a:lnTo>
                    <a:pt x="449960" y="75945"/>
                  </a:lnTo>
                  <a:lnTo>
                    <a:pt x="494156" y="62230"/>
                  </a:lnTo>
                  <a:lnTo>
                    <a:pt x="539876" y="75945"/>
                  </a:lnTo>
                  <a:lnTo>
                    <a:pt x="585596" y="136906"/>
                  </a:lnTo>
                  <a:lnTo>
                    <a:pt x="628268" y="246633"/>
                  </a:lnTo>
                  <a:lnTo>
                    <a:pt x="673988" y="342645"/>
                  </a:lnTo>
                  <a:lnTo>
                    <a:pt x="718184" y="360171"/>
                  </a:lnTo>
                  <a:lnTo>
                    <a:pt x="765428" y="324357"/>
                  </a:lnTo>
                  <a:lnTo>
                    <a:pt x="809625" y="281686"/>
                  </a:lnTo>
                  <a:lnTo>
                    <a:pt x="855344" y="243586"/>
                  </a:lnTo>
                  <a:lnTo>
                    <a:pt x="901064" y="210057"/>
                  </a:lnTo>
                  <a:lnTo>
                    <a:pt x="945260" y="194818"/>
                  </a:lnTo>
                  <a:lnTo>
                    <a:pt x="990980" y="196341"/>
                  </a:lnTo>
                  <a:lnTo>
                    <a:pt x="1035176" y="211581"/>
                  </a:lnTo>
                  <a:lnTo>
                    <a:pt x="1080896" y="213106"/>
                  </a:lnTo>
                  <a:lnTo>
                    <a:pt x="1126616" y="184150"/>
                  </a:lnTo>
                  <a:lnTo>
                    <a:pt x="1169289" y="155194"/>
                  </a:lnTo>
                  <a:lnTo>
                    <a:pt x="1215008" y="143001"/>
                  </a:lnTo>
                  <a:lnTo>
                    <a:pt x="1259204" y="133857"/>
                  </a:lnTo>
                  <a:lnTo>
                    <a:pt x="1304925" y="114045"/>
                  </a:lnTo>
                  <a:lnTo>
                    <a:pt x="1349120" y="98806"/>
                  </a:lnTo>
                  <a:lnTo>
                    <a:pt x="1394840" y="89662"/>
                  </a:lnTo>
                  <a:lnTo>
                    <a:pt x="1440560" y="75945"/>
                  </a:lnTo>
                  <a:lnTo>
                    <a:pt x="1484756" y="62230"/>
                  </a:lnTo>
                  <a:lnTo>
                    <a:pt x="1530477" y="59181"/>
                  </a:lnTo>
                  <a:lnTo>
                    <a:pt x="1574673" y="74421"/>
                  </a:lnTo>
                  <a:lnTo>
                    <a:pt x="1621916" y="107950"/>
                  </a:lnTo>
                  <a:lnTo>
                    <a:pt x="1667636" y="147574"/>
                  </a:lnTo>
                  <a:lnTo>
                    <a:pt x="1708784" y="182625"/>
                  </a:lnTo>
                  <a:lnTo>
                    <a:pt x="1754504" y="200913"/>
                  </a:lnTo>
                  <a:lnTo>
                    <a:pt x="1798701" y="207009"/>
                  </a:lnTo>
                  <a:lnTo>
                    <a:pt x="1844421" y="217677"/>
                  </a:lnTo>
                  <a:lnTo>
                    <a:pt x="1888616" y="228345"/>
                  </a:lnTo>
                  <a:lnTo>
                    <a:pt x="1934336" y="226821"/>
                  </a:lnTo>
                  <a:lnTo>
                    <a:pt x="1980056" y="234441"/>
                  </a:lnTo>
                  <a:lnTo>
                    <a:pt x="2024252" y="242062"/>
                  </a:lnTo>
                  <a:lnTo>
                    <a:pt x="2071497" y="246633"/>
                  </a:lnTo>
                  <a:lnTo>
                    <a:pt x="2115692" y="242062"/>
                  </a:lnTo>
                  <a:lnTo>
                    <a:pt x="2161412" y="231394"/>
                  </a:lnTo>
                  <a:lnTo>
                    <a:pt x="2207132" y="213106"/>
                  </a:lnTo>
                  <a:lnTo>
                    <a:pt x="2248280" y="181101"/>
                  </a:lnTo>
                  <a:lnTo>
                    <a:pt x="2294001" y="150621"/>
                  </a:lnTo>
                  <a:lnTo>
                    <a:pt x="2338197" y="126237"/>
                  </a:lnTo>
                  <a:lnTo>
                    <a:pt x="2383916" y="114045"/>
                  </a:lnTo>
                  <a:lnTo>
                    <a:pt x="2428112" y="110997"/>
                  </a:lnTo>
                  <a:lnTo>
                    <a:pt x="2475356" y="118618"/>
                  </a:lnTo>
                  <a:lnTo>
                    <a:pt x="2521077" y="126237"/>
                  </a:lnTo>
                  <a:lnTo>
                    <a:pt x="2565273" y="126237"/>
                  </a:lnTo>
                  <a:lnTo>
                    <a:pt x="2610992" y="117093"/>
                  </a:lnTo>
                  <a:lnTo>
                    <a:pt x="2655188" y="101853"/>
                  </a:lnTo>
                  <a:lnTo>
                    <a:pt x="2700908" y="82041"/>
                  </a:lnTo>
                  <a:lnTo>
                    <a:pt x="2746629" y="68325"/>
                  </a:lnTo>
                  <a:lnTo>
                    <a:pt x="2789301" y="65277"/>
                  </a:lnTo>
                  <a:lnTo>
                    <a:pt x="2835021" y="78993"/>
                  </a:lnTo>
                  <a:lnTo>
                    <a:pt x="2879216" y="95757"/>
                  </a:lnTo>
                  <a:lnTo>
                    <a:pt x="2926460" y="104901"/>
                  </a:lnTo>
                  <a:lnTo>
                    <a:pt x="2970656" y="107950"/>
                  </a:lnTo>
                  <a:lnTo>
                    <a:pt x="3016377" y="107950"/>
                  </a:lnTo>
                  <a:lnTo>
                    <a:pt x="3062097" y="109474"/>
                  </a:lnTo>
                  <a:lnTo>
                    <a:pt x="3106292" y="115569"/>
                  </a:lnTo>
                  <a:lnTo>
                    <a:pt x="3152012" y="121665"/>
                  </a:lnTo>
                  <a:lnTo>
                    <a:pt x="3196208" y="129286"/>
                  </a:lnTo>
                  <a:lnTo>
                    <a:pt x="3241929" y="143001"/>
                  </a:lnTo>
                  <a:lnTo>
                    <a:pt x="3287649" y="158241"/>
                  </a:lnTo>
                  <a:lnTo>
                    <a:pt x="3328797" y="179577"/>
                  </a:lnTo>
                  <a:lnTo>
                    <a:pt x="3376040" y="197865"/>
                  </a:lnTo>
                  <a:lnTo>
                    <a:pt x="3420236" y="190245"/>
                  </a:lnTo>
                  <a:lnTo>
                    <a:pt x="3465576" y="170433"/>
                  </a:lnTo>
                </a:path>
              </a:pathLst>
            </a:custGeom>
            <a:ln w="28574">
              <a:solidFill>
                <a:srgbClr val="9C9E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/>
          <p:nvPr/>
        </p:nvSpPr>
        <p:spPr>
          <a:xfrm>
            <a:off x="5066284" y="4114419"/>
            <a:ext cx="3467100" cy="0"/>
          </a:xfrm>
          <a:custGeom>
            <a:avLst/>
            <a:gdLst/>
            <a:ahLst/>
            <a:cxnLst/>
            <a:rect l="l" t="t" r="r" b="b"/>
            <a:pathLst>
              <a:path w="3467100">
                <a:moveTo>
                  <a:pt x="0" y="0"/>
                </a:moveTo>
                <a:lnTo>
                  <a:pt x="3466972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066284" y="5418073"/>
            <a:ext cx="3467100" cy="0"/>
          </a:xfrm>
          <a:custGeom>
            <a:avLst/>
            <a:gdLst/>
            <a:ahLst/>
            <a:cxnLst/>
            <a:rect l="l" t="t" r="r" b="b"/>
            <a:pathLst>
              <a:path w="3467100">
                <a:moveTo>
                  <a:pt x="0" y="0"/>
                </a:moveTo>
                <a:lnTo>
                  <a:pt x="3466972" y="0"/>
                </a:lnTo>
              </a:path>
            </a:pathLst>
          </a:custGeom>
          <a:ln w="952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4832350" y="5326126"/>
            <a:ext cx="14160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90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832350" y="5000370"/>
            <a:ext cx="14160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94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832350" y="4674234"/>
            <a:ext cx="14160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98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773548" y="4348353"/>
            <a:ext cx="2019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102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773548" y="4022217"/>
            <a:ext cx="2019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106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46" name="object 4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15078" y="5516753"/>
            <a:ext cx="3691381" cy="409727"/>
          </a:xfrm>
          <a:prstGeom prst="rect">
            <a:avLst/>
          </a:prstGeom>
        </p:spPr>
      </p:pic>
      <p:sp>
        <p:nvSpPr>
          <p:cNvPr id="47" name="object 47"/>
          <p:cNvSpPr/>
          <p:nvPr/>
        </p:nvSpPr>
        <p:spPr>
          <a:xfrm>
            <a:off x="4807330" y="608630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0057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5065014" y="5994603"/>
            <a:ext cx="30035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1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중국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5484367" y="608630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0000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5715000" y="5994603"/>
            <a:ext cx="536574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유럽 지역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6335014" y="608630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575">
            <a:solidFill>
              <a:srgbClr val="FF67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6592951" y="5994603"/>
            <a:ext cx="360681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1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브라질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6994143" y="608630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575">
            <a:solidFill>
              <a:srgbClr val="FFBB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 txBox="1"/>
          <p:nvPr/>
        </p:nvSpPr>
        <p:spPr>
          <a:xfrm>
            <a:off x="7252206" y="5994603"/>
            <a:ext cx="36055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25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미국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7526528" y="608630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00CD8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7784718" y="5994603"/>
            <a:ext cx="31521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25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영국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8064500" y="608630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9C9E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 txBox="1"/>
          <p:nvPr/>
        </p:nvSpPr>
        <p:spPr>
          <a:xfrm>
            <a:off x="8322691" y="5994603"/>
            <a:ext cx="30670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1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일본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908354" y="5358638"/>
            <a:ext cx="3605529" cy="0"/>
          </a:xfrm>
          <a:custGeom>
            <a:avLst/>
            <a:gdLst/>
            <a:ahLst/>
            <a:cxnLst/>
            <a:rect l="l" t="t" r="r" b="b"/>
            <a:pathLst>
              <a:path w="3605529">
                <a:moveTo>
                  <a:pt x="0" y="0"/>
                </a:moveTo>
                <a:lnTo>
                  <a:pt x="3605225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0" name="object 60"/>
          <p:cNvGrpSpPr/>
          <p:nvPr/>
        </p:nvGrpSpPr>
        <p:grpSpPr>
          <a:xfrm>
            <a:off x="908354" y="4298378"/>
            <a:ext cx="3605529" cy="949960"/>
            <a:chOff x="908354" y="4298378"/>
            <a:chExt cx="3605529" cy="949960"/>
          </a:xfrm>
        </p:grpSpPr>
        <p:sp>
          <p:nvSpPr>
            <p:cNvPr id="61" name="object 61"/>
            <p:cNvSpPr/>
            <p:nvPr/>
          </p:nvSpPr>
          <p:spPr>
            <a:xfrm>
              <a:off x="908354" y="4322063"/>
              <a:ext cx="3605529" cy="622300"/>
            </a:xfrm>
            <a:custGeom>
              <a:avLst/>
              <a:gdLst/>
              <a:ahLst/>
              <a:cxnLst/>
              <a:rect l="l" t="t" r="r" b="b"/>
              <a:pathLst>
                <a:path w="3605529" h="622300">
                  <a:moveTo>
                    <a:pt x="0" y="621792"/>
                  </a:moveTo>
                  <a:lnTo>
                    <a:pt x="3605225" y="621792"/>
                  </a:lnTo>
                </a:path>
                <a:path w="3605529" h="622300">
                  <a:moveTo>
                    <a:pt x="0" y="414528"/>
                  </a:moveTo>
                  <a:lnTo>
                    <a:pt x="3605225" y="414528"/>
                  </a:lnTo>
                </a:path>
                <a:path w="3605529" h="622300">
                  <a:moveTo>
                    <a:pt x="0" y="207263"/>
                  </a:moveTo>
                  <a:lnTo>
                    <a:pt x="3605225" y="207263"/>
                  </a:lnTo>
                </a:path>
                <a:path w="3605529" h="622300">
                  <a:moveTo>
                    <a:pt x="0" y="0"/>
                  </a:moveTo>
                  <a:lnTo>
                    <a:pt x="3605225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908354" y="5151246"/>
              <a:ext cx="3605529" cy="0"/>
            </a:xfrm>
            <a:custGeom>
              <a:avLst/>
              <a:gdLst/>
              <a:ahLst/>
              <a:cxnLst/>
              <a:rect l="l" t="t" r="r" b="b"/>
              <a:pathLst>
                <a:path w="3605529">
                  <a:moveTo>
                    <a:pt x="0" y="0"/>
                  </a:moveTo>
                  <a:lnTo>
                    <a:pt x="3605225" y="0"/>
                  </a:lnTo>
                </a:path>
              </a:pathLst>
            </a:custGeom>
            <a:ln w="952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931468" y="4525009"/>
              <a:ext cx="3559175" cy="618490"/>
            </a:xfrm>
            <a:custGeom>
              <a:avLst/>
              <a:gdLst/>
              <a:ahLst/>
              <a:cxnLst/>
              <a:rect l="l" t="t" r="r" b="b"/>
              <a:pathLst>
                <a:path w="3559175" h="618489">
                  <a:moveTo>
                    <a:pt x="0" y="519429"/>
                  </a:moveTo>
                  <a:lnTo>
                    <a:pt x="46939" y="520953"/>
                  </a:lnTo>
                  <a:lnTo>
                    <a:pt x="92659" y="498094"/>
                  </a:lnTo>
                  <a:lnTo>
                    <a:pt x="138379" y="488950"/>
                  </a:lnTo>
                  <a:lnTo>
                    <a:pt x="185623" y="502665"/>
                  </a:lnTo>
                  <a:lnTo>
                    <a:pt x="231343" y="511809"/>
                  </a:lnTo>
                  <a:lnTo>
                    <a:pt x="277063" y="501141"/>
                  </a:lnTo>
                  <a:lnTo>
                    <a:pt x="322783" y="505713"/>
                  </a:lnTo>
                  <a:lnTo>
                    <a:pt x="370027" y="507238"/>
                  </a:lnTo>
                  <a:lnTo>
                    <a:pt x="415747" y="504189"/>
                  </a:lnTo>
                  <a:lnTo>
                    <a:pt x="461467" y="484377"/>
                  </a:lnTo>
                  <a:lnTo>
                    <a:pt x="508711" y="467613"/>
                  </a:lnTo>
                  <a:lnTo>
                    <a:pt x="554431" y="453897"/>
                  </a:lnTo>
                  <a:lnTo>
                    <a:pt x="600151" y="464565"/>
                  </a:lnTo>
                  <a:lnTo>
                    <a:pt x="647395" y="519429"/>
                  </a:lnTo>
                  <a:lnTo>
                    <a:pt x="693115" y="603250"/>
                  </a:lnTo>
                  <a:lnTo>
                    <a:pt x="738835" y="618108"/>
                  </a:lnTo>
                  <a:lnTo>
                    <a:pt x="786079" y="581913"/>
                  </a:lnTo>
                  <a:lnTo>
                    <a:pt x="831799" y="557529"/>
                  </a:lnTo>
                  <a:lnTo>
                    <a:pt x="877519" y="536194"/>
                  </a:lnTo>
                  <a:lnTo>
                    <a:pt x="924763" y="531621"/>
                  </a:lnTo>
                  <a:lnTo>
                    <a:pt x="970483" y="545338"/>
                  </a:lnTo>
                  <a:lnTo>
                    <a:pt x="1016203" y="545338"/>
                  </a:lnTo>
                  <a:lnTo>
                    <a:pt x="1063447" y="531621"/>
                  </a:lnTo>
                  <a:lnTo>
                    <a:pt x="1109167" y="530097"/>
                  </a:lnTo>
                  <a:lnTo>
                    <a:pt x="1154887" y="510285"/>
                  </a:lnTo>
                  <a:lnTo>
                    <a:pt x="1202131" y="444753"/>
                  </a:lnTo>
                  <a:lnTo>
                    <a:pt x="1247851" y="338073"/>
                  </a:lnTo>
                  <a:lnTo>
                    <a:pt x="1293571" y="281685"/>
                  </a:lnTo>
                  <a:lnTo>
                    <a:pt x="1340815" y="254253"/>
                  </a:lnTo>
                  <a:lnTo>
                    <a:pt x="1386535" y="255777"/>
                  </a:lnTo>
                  <a:lnTo>
                    <a:pt x="1432255" y="263397"/>
                  </a:lnTo>
                  <a:lnTo>
                    <a:pt x="1479499" y="254253"/>
                  </a:lnTo>
                  <a:lnTo>
                    <a:pt x="1525219" y="196341"/>
                  </a:lnTo>
                  <a:lnTo>
                    <a:pt x="1570939" y="155194"/>
                  </a:lnTo>
                  <a:lnTo>
                    <a:pt x="1618183" y="139953"/>
                  </a:lnTo>
                  <a:lnTo>
                    <a:pt x="1663903" y="109473"/>
                  </a:lnTo>
                  <a:lnTo>
                    <a:pt x="1709623" y="82041"/>
                  </a:lnTo>
                  <a:lnTo>
                    <a:pt x="1756867" y="36321"/>
                  </a:lnTo>
                  <a:lnTo>
                    <a:pt x="1802587" y="56133"/>
                  </a:lnTo>
                  <a:lnTo>
                    <a:pt x="1848307" y="33273"/>
                  </a:lnTo>
                  <a:lnTo>
                    <a:pt x="1895551" y="0"/>
                  </a:lnTo>
                  <a:lnTo>
                    <a:pt x="1941271" y="36321"/>
                  </a:lnTo>
                  <a:lnTo>
                    <a:pt x="1986991" y="54609"/>
                  </a:lnTo>
                  <a:lnTo>
                    <a:pt x="2034235" y="59181"/>
                  </a:lnTo>
                  <a:lnTo>
                    <a:pt x="2079955" y="91185"/>
                  </a:lnTo>
                  <a:lnTo>
                    <a:pt x="2125675" y="135381"/>
                  </a:lnTo>
                  <a:lnTo>
                    <a:pt x="2172919" y="179577"/>
                  </a:lnTo>
                  <a:lnTo>
                    <a:pt x="2218639" y="182625"/>
                  </a:lnTo>
                  <a:lnTo>
                    <a:pt x="2264359" y="208533"/>
                  </a:lnTo>
                  <a:lnTo>
                    <a:pt x="2311603" y="281685"/>
                  </a:lnTo>
                  <a:lnTo>
                    <a:pt x="2357323" y="284733"/>
                  </a:lnTo>
                  <a:lnTo>
                    <a:pt x="2403043" y="347217"/>
                  </a:lnTo>
                  <a:lnTo>
                    <a:pt x="2450287" y="420369"/>
                  </a:lnTo>
                  <a:lnTo>
                    <a:pt x="2496007" y="406653"/>
                  </a:lnTo>
                  <a:lnTo>
                    <a:pt x="2541727" y="373125"/>
                  </a:lnTo>
                  <a:lnTo>
                    <a:pt x="2588971" y="370077"/>
                  </a:lnTo>
                  <a:lnTo>
                    <a:pt x="2634691" y="402081"/>
                  </a:lnTo>
                  <a:lnTo>
                    <a:pt x="2680411" y="409701"/>
                  </a:lnTo>
                  <a:lnTo>
                    <a:pt x="2727655" y="394462"/>
                  </a:lnTo>
                  <a:lnTo>
                    <a:pt x="2773375" y="412750"/>
                  </a:lnTo>
                  <a:lnTo>
                    <a:pt x="2819095" y="408177"/>
                  </a:lnTo>
                  <a:lnTo>
                    <a:pt x="2866339" y="385317"/>
                  </a:lnTo>
                  <a:lnTo>
                    <a:pt x="2912059" y="394462"/>
                  </a:lnTo>
                  <a:lnTo>
                    <a:pt x="2957779" y="400557"/>
                  </a:lnTo>
                  <a:lnTo>
                    <a:pt x="3005023" y="420369"/>
                  </a:lnTo>
                  <a:lnTo>
                    <a:pt x="3050743" y="426465"/>
                  </a:lnTo>
                  <a:lnTo>
                    <a:pt x="3096463" y="450850"/>
                  </a:lnTo>
                  <a:lnTo>
                    <a:pt x="3143707" y="456945"/>
                  </a:lnTo>
                  <a:lnTo>
                    <a:pt x="3189427" y="446277"/>
                  </a:lnTo>
                  <a:lnTo>
                    <a:pt x="3235147" y="435609"/>
                  </a:lnTo>
                  <a:lnTo>
                    <a:pt x="3282391" y="426465"/>
                  </a:lnTo>
                  <a:lnTo>
                    <a:pt x="3328111" y="418845"/>
                  </a:lnTo>
                  <a:lnTo>
                    <a:pt x="3373831" y="431038"/>
                  </a:lnTo>
                  <a:lnTo>
                    <a:pt x="3419551" y="461517"/>
                  </a:lnTo>
                  <a:lnTo>
                    <a:pt x="3466795" y="466089"/>
                  </a:lnTo>
                  <a:lnTo>
                    <a:pt x="3512515" y="463041"/>
                  </a:lnTo>
                  <a:lnTo>
                    <a:pt x="3558997" y="441706"/>
                  </a:lnTo>
                </a:path>
              </a:pathLst>
            </a:custGeom>
            <a:ln w="28575">
              <a:solidFill>
                <a:srgbClr val="0057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931468" y="4776596"/>
              <a:ext cx="3559175" cy="434975"/>
            </a:xfrm>
            <a:custGeom>
              <a:avLst/>
              <a:gdLst/>
              <a:ahLst/>
              <a:cxnLst/>
              <a:rect l="l" t="t" r="r" b="b"/>
              <a:pathLst>
                <a:path w="3559175" h="434975">
                  <a:moveTo>
                    <a:pt x="0" y="257175"/>
                  </a:moveTo>
                  <a:lnTo>
                    <a:pt x="46939" y="270890"/>
                  </a:lnTo>
                  <a:lnTo>
                    <a:pt x="92659" y="217550"/>
                  </a:lnTo>
                  <a:lnTo>
                    <a:pt x="138379" y="197738"/>
                  </a:lnTo>
                  <a:lnTo>
                    <a:pt x="185623" y="184022"/>
                  </a:lnTo>
                  <a:lnTo>
                    <a:pt x="231343" y="190119"/>
                  </a:lnTo>
                  <a:lnTo>
                    <a:pt x="277063" y="184022"/>
                  </a:lnTo>
                  <a:lnTo>
                    <a:pt x="322783" y="179450"/>
                  </a:lnTo>
                  <a:lnTo>
                    <a:pt x="370027" y="167258"/>
                  </a:lnTo>
                  <a:lnTo>
                    <a:pt x="415747" y="115442"/>
                  </a:lnTo>
                  <a:lnTo>
                    <a:pt x="461467" y="62102"/>
                  </a:lnTo>
                  <a:lnTo>
                    <a:pt x="508711" y="69722"/>
                  </a:lnTo>
                  <a:lnTo>
                    <a:pt x="554431" y="0"/>
                  </a:lnTo>
                  <a:lnTo>
                    <a:pt x="600151" y="16382"/>
                  </a:lnTo>
                  <a:lnTo>
                    <a:pt x="647395" y="78866"/>
                  </a:lnTo>
                  <a:lnTo>
                    <a:pt x="693115" y="150494"/>
                  </a:lnTo>
                  <a:lnTo>
                    <a:pt x="738835" y="208406"/>
                  </a:lnTo>
                  <a:lnTo>
                    <a:pt x="786079" y="200786"/>
                  </a:lnTo>
                  <a:lnTo>
                    <a:pt x="831799" y="252602"/>
                  </a:lnTo>
                  <a:lnTo>
                    <a:pt x="877519" y="209930"/>
                  </a:lnTo>
                  <a:lnTo>
                    <a:pt x="924763" y="255650"/>
                  </a:lnTo>
                  <a:lnTo>
                    <a:pt x="970483" y="337946"/>
                  </a:lnTo>
                  <a:lnTo>
                    <a:pt x="1016203" y="406526"/>
                  </a:lnTo>
                  <a:lnTo>
                    <a:pt x="1063447" y="356234"/>
                  </a:lnTo>
                  <a:lnTo>
                    <a:pt x="1109167" y="389763"/>
                  </a:lnTo>
                  <a:lnTo>
                    <a:pt x="1154887" y="403478"/>
                  </a:lnTo>
                  <a:lnTo>
                    <a:pt x="1202131" y="353186"/>
                  </a:lnTo>
                  <a:lnTo>
                    <a:pt x="1247851" y="310514"/>
                  </a:lnTo>
                  <a:lnTo>
                    <a:pt x="1293571" y="261746"/>
                  </a:lnTo>
                  <a:lnTo>
                    <a:pt x="1340815" y="289178"/>
                  </a:lnTo>
                  <a:lnTo>
                    <a:pt x="1386535" y="241934"/>
                  </a:lnTo>
                  <a:lnTo>
                    <a:pt x="1432255" y="330326"/>
                  </a:lnTo>
                  <a:lnTo>
                    <a:pt x="1479499" y="342519"/>
                  </a:lnTo>
                  <a:lnTo>
                    <a:pt x="1525219" y="275463"/>
                  </a:lnTo>
                  <a:lnTo>
                    <a:pt x="1570939" y="203834"/>
                  </a:lnTo>
                  <a:lnTo>
                    <a:pt x="1618183" y="275463"/>
                  </a:lnTo>
                  <a:lnTo>
                    <a:pt x="1663903" y="305942"/>
                  </a:lnTo>
                  <a:lnTo>
                    <a:pt x="1709623" y="305942"/>
                  </a:lnTo>
                  <a:lnTo>
                    <a:pt x="1756867" y="272414"/>
                  </a:lnTo>
                  <a:lnTo>
                    <a:pt x="1802587" y="223646"/>
                  </a:lnTo>
                  <a:lnTo>
                    <a:pt x="1848307" y="229742"/>
                  </a:lnTo>
                  <a:lnTo>
                    <a:pt x="1895551" y="202310"/>
                  </a:lnTo>
                  <a:lnTo>
                    <a:pt x="1941271" y="188594"/>
                  </a:lnTo>
                  <a:lnTo>
                    <a:pt x="1986991" y="202310"/>
                  </a:lnTo>
                  <a:lnTo>
                    <a:pt x="2034235" y="182498"/>
                  </a:lnTo>
                  <a:lnTo>
                    <a:pt x="2079955" y="225170"/>
                  </a:lnTo>
                  <a:lnTo>
                    <a:pt x="2125675" y="266319"/>
                  </a:lnTo>
                  <a:lnTo>
                    <a:pt x="2172919" y="252602"/>
                  </a:lnTo>
                  <a:lnTo>
                    <a:pt x="2218639" y="232790"/>
                  </a:lnTo>
                  <a:lnTo>
                    <a:pt x="2264359" y="307466"/>
                  </a:lnTo>
                  <a:lnTo>
                    <a:pt x="2311603" y="327278"/>
                  </a:lnTo>
                  <a:lnTo>
                    <a:pt x="2357323" y="368426"/>
                  </a:lnTo>
                  <a:lnTo>
                    <a:pt x="2403043" y="360806"/>
                  </a:lnTo>
                  <a:lnTo>
                    <a:pt x="2450287" y="374522"/>
                  </a:lnTo>
                  <a:lnTo>
                    <a:pt x="2496007" y="394334"/>
                  </a:lnTo>
                  <a:lnTo>
                    <a:pt x="2541727" y="368426"/>
                  </a:lnTo>
                  <a:lnTo>
                    <a:pt x="2588971" y="374522"/>
                  </a:lnTo>
                  <a:lnTo>
                    <a:pt x="2634691" y="388238"/>
                  </a:lnTo>
                  <a:lnTo>
                    <a:pt x="2680411" y="408050"/>
                  </a:lnTo>
                  <a:lnTo>
                    <a:pt x="2727655" y="394334"/>
                  </a:lnTo>
                  <a:lnTo>
                    <a:pt x="2773375" y="434594"/>
                  </a:lnTo>
                  <a:lnTo>
                    <a:pt x="2819095" y="327278"/>
                  </a:lnTo>
                  <a:lnTo>
                    <a:pt x="2866339" y="368426"/>
                  </a:lnTo>
                  <a:lnTo>
                    <a:pt x="2912059" y="360806"/>
                  </a:lnTo>
                  <a:lnTo>
                    <a:pt x="2957779" y="354710"/>
                  </a:lnTo>
                  <a:lnTo>
                    <a:pt x="3005023" y="360806"/>
                  </a:lnTo>
                  <a:lnTo>
                    <a:pt x="3050743" y="340994"/>
                  </a:lnTo>
                  <a:lnTo>
                    <a:pt x="3096463" y="334898"/>
                  </a:lnTo>
                  <a:lnTo>
                    <a:pt x="3143707" y="348614"/>
                  </a:lnTo>
                  <a:lnTo>
                    <a:pt x="3189427" y="354710"/>
                  </a:lnTo>
                  <a:lnTo>
                    <a:pt x="3235147" y="360806"/>
                  </a:lnTo>
                  <a:lnTo>
                    <a:pt x="3282391" y="368426"/>
                  </a:lnTo>
                  <a:lnTo>
                    <a:pt x="3328111" y="340994"/>
                  </a:lnTo>
                  <a:lnTo>
                    <a:pt x="3373831" y="427863"/>
                  </a:lnTo>
                  <a:lnTo>
                    <a:pt x="3419551" y="382142"/>
                  </a:lnTo>
                  <a:lnTo>
                    <a:pt x="3466795" y="380619"/>
                  </a:lnTo>
                  <a:lnTo>
                    <a:pt x="3512515" y="379094"/>
                  </a:lnTo>
                  <a:lnTo>
                    <a:pt x="3558997" y="366902"/>
                  </a:lnTo>
                </a:path>
              </a:pathLst>
            </a:custGeom>
            <a:ln w="28574">
              <a:solidFill>
                <a:srgbClr val="0000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931468" y="4312665"/>
              <a:ext cx="3559175" cy="709295"/>
            </a:xfrm>
            <a:custGeom>
              <a:avLst/>
              <a:gdLst/>
              <a:ahLst/>
              <a:cxnLst/>
              <a:rect l="l" t="t" r="r" b="b"/>
              <a:pathLst>
                <a:path w="3559175" h="709295">
                  <a:moveTo>
                    <a:pt x="0" y="577849"/>
                  </a:moveTo>
                  <a:lnTo>
                    <a:pt x="46939" y="570229"/>
                  </a:lnTo>
                  <a:lnTo>
                    <a:pt x="92659" y="522985"/>
                  </a:lnTo>
                  <a:lnTo>
                    <a:pt x="138379" y="497077"/>
                  </a:lnTo>
                  <a:lnTo>
                    <a:pt x="185623" y="516889"/>
                  </a:lnTo>
                  <a:lnTo>
                    <a:pt x="231343" y="605281"/>
                  </a:lnTo>
                  <a:lnTo>
                    <a:pt x="277063" y="615949"/>
                  </a:lnTo>
                  <a:lnTo>
                    <a:pt x="322783" y="602233"/>
                  </a:lnTo>
                  <a:lnTo>
                    <a:pt x="370027" y="638809"/>
                  </a:lnTo>
                  <a:lnTo>
                    <a:pt x="415747" y="663193"/>
                  </a:lnTo>
                  <a:lnTo>
                    <a:pt x="461467" y="612901"/>
                  </a:lnTo>
                  <a:lnTo>
                    <a:pt x="508711" y="541273"/>
                  </a:lnTo>
                  <a:lnTo>
                    <a:pt x="554431" y="548893"/>
                  </a:lnTo>
                  <a:lnTo>
                    <a:pt x="600151" y="561085"/>
                  </a:lnTo>
                  <a:lnTo>
                    <a:pt x="647395" y="609853"/>
                  </a:lnTo>
                  <a:lnTo>
                    <a:pt x="693115" y="672337"/>
                  </a:lnTo>
                  <a:lnTo>
                    <a:pt x="738835" y="708786"/>
                  </a:lnTo>
                  <a:lnTo>
                    <a:pt x="786079" y="690625"/>
                  </a:lnTo>
                  <a:lnTo>
                    <a:pt x="831799" y="679957"/>
                  </a:lnTo>
                  <a:lnTo>
                    <a:pt x="877519" y="670813"/>
                  </a:lnTo>
                  <a:lnTo>
                    <a:pt x="924763" y="622045"/>
                  </a:lnTo>
                  <a:lnTo>
                    <a:pt x="970483" y="567181"/>
                  </a:lnTo>
                  <a:lnTo>
                    <a:pt x="1016203" y="541273"/>
                  </a:lnTo>
                  <a:lnTo>
                    <a:pt x="1063447" y="526033"/>
                  </a:lnTo>
                  <a:lnTo>
                    <a:pt x="1109167" y="522985"/>
                  </a:lnTo>
                  <a:lnTo>
                    <a:pt x="1154887" y="478789"/>
                  </a:lnTo>
                  <a:lnTo>
                    <a:pt x="1202131" y="416305"/>
                  </a:lnTo>
                  <a:lnTo>
                    <a:pt x="1247851" y="372109"/>
                  </a:lnTo>
                  <a:lnTo>
                    <a:pt x="1293571" y="282193"/>
                  </a:lnTo>
                  <a:lnTo>
                    <a:pt x="1340815" y="262381"/>
                  </a:lnTo>
                  <a:lnTo>
                    <a:pt x="1386535" y="216661"/>
                  </a:lnTo>
                  <a:lnTo>
                    <a:pt x="1432255" y="169417"/>
                  </a:lnTo>
                  <a:lnTo>
                    <a:pt x="1479499" y="129793"/>
                  </a:lnTo>
                  <a:lnTo>
                    <a:pt x="1525219" y="100837"/>
                  </a:lnTo>
                  <a:lnTo>
                    <a:pt x="1570939" y="96265"/>
                  </a:lnTo>
                  <a:lnTo>
                    <a:pt x="1618183" y="143509"/>
                  </a:lnTo>
                  <a:lnTo>
                    <a:pt x="1663903" y="120649"/>
                  </a:lnTo>
                  <a:lnTo>
                    <a:pt x="1709623" y="109981"/>
                  </a:lnTo>
                  <a:lnTo>
                    <a:pt x="1756867" y="58165"/>
                  </a:lnTo>
                  <a:lnTo>
                    <a:pt x="1802587" y="0"/>
                  </a:lnTo>
                  <a:lnTo>
                    <a:pt x="1848307" y="27685"/>
                  </a:lnTo>
                  <a:lnTo>
                    <a:pt x="1895551" y="17017"/>
                  </a:lnTo>
                  <a:lnTo>
                    <a:pt x="1941271" y="141985"/>
                  </a:lnTo>
                  <a:lnTo>
                    <a:pt x="1986991" y="234949"/>
                  </a:lnTo>
                  <a:lnTo>
                    <a:pt x="2034235" y="343153"/>
                  </a:lnTo>
                  <a:lnTo>
                    <a:pt x="2079955" y="391921"/>
                  </a:lnTo>
                  <a:lnTo>
                    <a:pt x="2125675" y="430021"/>
                  </a:lnTo>
                  <a:lnTo>
                    <a:pt x="2172919" y="439165"/>
                  </a:lnTo>
                  <a:lnTo>
                    <a:pt x="2218639" y="439165"/>
                  </a:lnTo>
                  <a:lnTo>
                    <a:pt x="2264359" y="451357"/>
                  </a:lnTo>
                  <a:lnTo>
                    <a:pt x="2311603" y="516889"/>
                  </a:lnTo>
                  <a:lnTo>
                    <a:pt x="2357323" y="548893"/>
                  </a:lnTo>
                  <a:lnTo>
                    <a:pt x="2403043" y="567181"/>
                  </a:lnTo>
                  <a:lnTo>
                    <a:pt x="2450287" y="620521"/>
                  </a:lnTo>
                  <a:lnTo>
                    <a:pt x="2496007" y="562609"/>
                  </a:lnTo>
                  <a:lnTo>
                    <a:pt x="2541727" y="519937"/>
                  </a:lnTo>
                  <a:lnTo>
                    <a:pt x="2588971" y="480313"/>
                  </a:lnTo>
                  <a:lnTo>
                    <a:pt x="2634691" y="506221"/>
                  </a:lnTo>
                  <a:lnTo>
                    <a:pt x="2680411" y="515365"/>
                  </a:lnTo>
                  <a:lnTo>
                    <a:pt x="2727655" y="519937"/>
                  </a:lnTo>
                  <a:lnTo>
                    <a:pt x="2773375" y="527557"/>
                  </a:lnTo>
                  <a:lnTo>
                    <a:pt x="2819095" y="527557"/>
                  </a:lnTo>
                  <a:lnTo>
                    <a:pt x="2866339" y="567181"/>
                  </a:lnTo>
                  <a:lnTo>
                    <a:pt x="2912059" y="583945"/>
                  </a:lnTo>
                  <a:lnTo>
                    <a:pt x="2957779" y="567181"/>
                  </a:lnTo>
                  <a:lnTo>
                    <a:pt x="3005023" y="545845"/>
                  </a:lnTo>
                  <a:lnTo>
                    <a:pt x="3050743" y="527557"/>
                  </a:lnTo>
                  <a:lnTo>
                    <a:pt x="3096463" y="545845"/>
                  </a:lnTo>
                  <a:lnTo>
                    <a:pt x="3143707" y="532129"/>
                  </a:lnTo>
                  <a:lnTo>
                    <a:pt x="3189427" y="509269"/>
                  </a:lnTo>
                  <a:lnTo>
                    <a:pt x="3235147" y="501649"/>
                  </a:lnTo>
                  <a:lnTo>
                    <a:pt x="3282391" y="504697"/>
                  </a:lnTo>
                  <a:lnTo>
                    <a:pt x="3328111" y="522985"/>
                  </a:lnTo>
                  <a:lnTo>
                    <a:pt x="3373831" y="489457"/>
                  </a:lnTo>
                  <a:lnTo>
                    <a:pt x="3419551" y="460501"/>
                  </a:lnTo>
                  <a:lnTo>
                    <a:pt x="3466795" y="455929"/>
                  </a:lnTo>
                  <a:lnTo>
                    <a:pt x="3512515" y="471169"/>
                  </a:lnTo>
                  <a:lnTo>
                    <a:pt x="3558997" y="468121"/>
                  </a:lnTo>
                </a:path>
              </a:pathLst>
            </a:custGeom>
            <a:ln w="28575">
              <a:solidFill>
                <a:srgbClr val="FF67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931468" y="4417059"/>
              <a:ext cx="3559175" cy="756285"/>
            </a:xfrm>
            <a:custGeom>
              <a:avLst/>
              <a:gdLst/>
              <a:ahLst/>
              <a:cxnLst/>
              <a:rect l="l" t="t" r="r" b="b"/>
              <a:pathLst>
                <a:path w="3559175" h="756285">
                  <a:moveTo>
                    <a:pt x="0" y="638047"/>
                  </a:moveTo>
                  <a:lnTo>
                    <a:pt x="46939" y="630427"/>
                  </a:lnTo>
                  <a:lnTo>
                    <a:pt x="92659" y="638047"/>
                  </a:lnTo>
                  <a:lnTo>
                    <a:pt x="138379" y="615188"/>
                  </a:lnTo>
                  <a:lnTo>
                    <a:pt x="185623" y="650239"/>
                  </a:lnTo>
                  <a:lnTo>
                    <a:pt x="231343" y="647191"/>
                  </a:lnTo>
                  <a:lnTo>
                    <a:pt x="277063" y="663956"/>
                  </a:lnTo>
                  <a:lnTo>
                    <a:pt x="322783" y="663956"/>
                  </a:lnTo>
                  <a:lnTo>
                    <a:pt x="370027" y="676147"/>
                  </a:lnTo>
                  <a:lnTo>
                    <a:pt x="415747" y="683767"/>
                  </a:lnTo>
                  <a:lnTo>
                    <a:pt x="461467" y="668527"/>
                  </a:lnTo>
                  <a:lnTo>
                    <a:pt x="508711" y="642619"/>
                  </a:lnTo>
                  <a:lnTo>
                    <a:pt x="554431" y="639571"/>
                  </a:lnTo>
                  <a:lnTo>
                    <a:pt x="600151" y="650239"/>
                  </a:lnTo>
                  <a:lnTo>
                    <a:pt x="647395" y="682244"/>
                  </a:lnTo>
                  <a:lnTo>
                    <a:pt x="693115" y="712723"/>
                  </a:lnTo>
                  <a:lnTo>
                    <a:pt x="738835" y="727963"/>
                  </a:lnTo>
                  <a:lnTo>
                    <a:pt x="786079" y="715771"/>
                  </a:lnTo>
                  <a:lnTo>
                    <a:pt x="831799" y="706627"/>
                  </a:lnTo>
                  <a:lnTo>
                    <a:pt x="877519" y="746251"/>
                  </a:lnTo>
                  <a:lnTo>
                    <a:pt x="924763" y="755903"/>
                  </a:lnTo>
                  <a:lnTo>
                    <a:pt x="970483" y="753871"/>
                  </a:lnTo>
                  <a:lnTo>
                    <a:pt x="1016203" y="753871"/>
                  </a:lnTo>
                  <a:lnTo>
                    <a:pt x="1063447" y="752347"/>
                  </a:lnTo>
                  <a:lnTo>
                    <a:pt x="1109167" y="671576"/>
                  </a:lnTo>
                  <a:lnTo>
                    <a:pt x="1154887" y="670051"/>
                  </a:lnTo>
                  <a:lnTo>
                    <a:pt x="1202131" y="642619"/>
                  </a:lnTo>
                  <a:lnTo>
                    <a:pt x="1247851" y="622807"/>
                  </a:lnTo>
                  <a:lnTo>
                    <a:pt x="1293571" y="596900"/>
                  </a:lnTo>
                  <a:lnTo>
                    <a:pt x="1340815" y="602995"/>
                  </a:lnTo>
                  <a:lnTo>
                    <a:pt x="1386535" y="584707"/>
                  </a:lnTo>
                  <a:lnTo>
                    <a:pt x="1432255" y="529844"/>
                  </a:lnTo>
                  <a:lnTo>
                    <a:pt x="1479499" y="502412"/>
                  </a:lnTo>
                  <a:lnTo>
                    <a:pt x="1525219" y="453644"/>
                  </a:lnTo>
                  <a:lnTo>
                    <a:pt x="1570939" y="397256"/>
                  </a:lnTo>
                  <a:lnTo>
                    <a:pt x="1618183" y="391159"/>
                  </a:lnTo>
                  <a:lnTo>
                    <a:pt x="1663903" y="380491"/>
                  </a:lnTo>
                  <a:lnTo>
                    <a:pt x="1709623" y="328675"/>
                  </a:lnTo>
                  <a:lnTo>
                    <a:pt x="1756867" y="218947"/>
                  </a:lnTo>
                  <a:lnTo>
                    <a:pt x="1802587" y="220471"/>
                  </a:lnTo>
                  <a:lnTo>
                    <a:pt x="1848307" y="177800"/>
                  </a:lnTo>
                  <a:lnTo>
                    <a:pt x="1895551" y="136651"/>
                  </a:lnTo>
                  <a:lnTo>
                    <a:pt x="1941271" y="121412"/>
                  </a:lnTo>
                  <a:lnTo>
                    <a:pt x="1986991" y="103123"/>
                  </a:lnTo>
                  <a:lnTo>
                    <a:pt x="2034235" y="48259"/>
                  </a:lnTo>
                  <a:lnTo>
                    <a:pt x="2079955" y="0"/>
                  </a:lnTo>
                  <a:lnTo>
                    <a:pt x="2125675" y="39115"/>
                  </a:lnTo>
                  <a:lnTo>
                    <a:pt x="2172919" y="98551"/>
                  </a:lnTo>
                  <a:lnTo>
                    <a:pt x="2218639" y="136651"/>
                  </a:lnTo>
                  <a:lnTo>
                    <a:pt x="2264359" y="145795"/>
                  </a:lnTo>
                  <a:lnTo>
                    <a:pt x="2311603" y="258571"/>
                  </a:lnTo>
                  <a:lnTo>
                    <a:pt x="2357323" y="252475"/>
                  </a:lnTo>
                  <a:lnTo>
                    <a:pt x="2403043" y="311912"/>
                  </a:lnTo>
                  <a:lnTo>
                    <a:pt x="2450287" y="353059"/>
                  </a:lnTo>
                  <a:lnTo>
                    <a:pt x="2496007" y="366775"/>
                  </a:lnTo>
                  <a:lnTo>
                    <a:pt x="2541727" y="371347"/>
                  </a:lnTo>
                  <a:lnTo>
                    <a:pt x="2588971" y="433831"/>
                  </a:lnTo>
                  <a:lnTo>
                    <a:pt x="2634691" y="534415"/>
                  </a:lnTo>
                  <a:lnTo>
                    <a:pt x="2680411" y="567944"/>
                  </a:lnTo>
                  <a:lnTo>
                    <a:pt x="2727655" y="531367"/>
                  </a:lnTo>
                  <a:lnTo>
                    <a:pt x="2773375" y="543559"/>
                  </a:lnTo>
                  <a:lnTo>
                    <a:pt x="2819095" y="555751"/>
                  </a:lnTo>
                  <a:lnTo>
                    <a:pt x="2866339" y="566419"/>
                  </a:lnTo>
                  <a:lnTo>
                    <a:pt x="2912059" y="570991"/>
                  </a:lnTo>
                  <a:lnTo>
                    <a:pt x="2957779" y="557276"/>
                  </a:lnTo>
                  <a:lnTo>
                    <a:pt x="3005023" y="560323"/>
                  </a:lnTo>
                  <a:lnTo>
                    <a:pt x="3050743" y="555751"/>
                  </a:lnTo>
                  <a:lnTo>
                    <a:pt x="3096463" y="584707"/>
                  </a:lnTo>
                  <a:lnTo>
                    <a:pt x="3143707" y="613663"/>
                  </a:lnTo>
                  <a:lnTo>
                    <a:pt x="3189427" y="595376"/>
                  </a:lnTo>
                  <a:lnTo>
                    <a:pt x="3235147" y="580135"/>
                  </a:lnTo>
                  <a:lnTo>
                    <a:pt x="3282391" y="566419"/>
                  </a:lnTo>
                  <a:lnTo>
                    <a:pt x="3328111" y="560323"/>
                  </a:lnTo>
                  <a:lnTo>
                    <a:pt x="3373831" y="574039"/>
                  </a:lnTo>
                  <a:lnTo>
                    <a:pt x="3419551" y="583183"/>
                  </a:lnTo>
                  <a:lnTo>
                    <a:pt x="3466795" y="584707"/>
                  </a:lnTo>
                  <a:lnTo>
                    <a:pt x="3512515" y="602995"/>
                  </a:lnTo>
                  <a:lnTo>
                    <a:pt x="3558997" y="598423"/>
                  </a:lnTo>
                </a:path>
              </a:pathLst>
            </a:custGeom>
            <a:ln w="28575">
              <a:solidFill>
                <a:srgbClr val="FFBB1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931468" y="4848097"/>
              <a:ext cx="3559175" cy="386080"/>
            </a:xfrm>
            <a:custGeom>
              <a:avLst/>
              <a:gdLst/>
              <a:ahLst/>
              <a:cxnLst/>
              <a:rect l="l" t="t" r="r" b="b"/>
              <a:pathLst>
                <a:path w="3559175" h="386079">
                  <a:moveTo>
                    <a:pt x="0" y="289306"/>
                  </a:moveTo>
                  <a:lnTo>
                    <a:pt x="46939" y="289306"/>
                  </a:lnTo>
                  <a:lnTo>
                    <a:pt x="92659" y="267969"/>
                  </a:lnTo>
                  <a:lnTo>
                    <a:pt x="138379" y="240537"/>
                  </a:lnTo>
                  <a:lnTo>
                    <a:pt x="185623" y="254253"/>
                  </a:lnTo>
                  <a:lnTo>
                    <a:pt x="231343" y="261874"/>
                  </a:lnTo>
                  <a:lnTo>
                    <a:pt x="277063" y="261874"/>
                  </a:lnTo>
                  <a:lnTo>
                    <a:pt x="322783" y="289306"/>
                  </a:lnTo>
                  <a:lnTo>
                    <a:pt x="370027" y="289306"/>
                  </a:lnTo>
                  <a:lnTo>
                    <a:pt x="415747" y="289306"/>
                  </a:lnTo>
                  <a:lnTo>
                    <a:pt x="461467" y="267969"/>
                  </a:lnTo>
                  <a:lnTo>
                    <a:pt x="508711" y="248157"/>
                  </a:lnTo>
                  <a:lnTo>
                    <a:pt x="554431" y="248157"/>
                  </a:lnTo>
                  <a:lnTo>
                    <a:pt x="600151" y="261874"/>
                  </a:lnTo>
                  <a:lnTo>
                    <a:pt x="647395" y="261874"/>
                  </a:lnTo>
                  <a:lnTo>
                    <a:pt x="693115" y="289306"/>
                  </a:lnTo>
                  <a:lnTo>
                    <a:pt x="738835" y="296925"/>
                  </a:lnTo>
                  <a:lnTo>
                    <a:pt x="786079" y="296925"/>
                  </a:lnTo>
                  <a:lnTo>
                    <a:pt x="831799" y="289306"/>
                  </a:lnTo>
                  <a:lnTo>
                    <a:pt x="877519" y="296925"/>
                  </a:lnTo>
                  <a:lnTo>
                    <a:pt x="924763" y="316738"/>
                  </a:lnTo>
                  <a:lnTo>
                    <a:pt x="970483" y="344169"/>
                  </a:lnTo>
                  <a:lnTo>
                    <a:pt x="1016203" y="371601"/>
                  </a:lnTo>
                  <a:lnTo>
                    <a:pt x="1063447" y="385698"/>
                  </a:lnTo>
                  <a:lnTo>
                    <a:pt x="1109167" y="351789"/>
                  </a:lnTo>
                  <a:lnTo>
                    <a:pt x="1154887" y="338074"/>
                  </a:lnTo>
                  <a:lnTo>
                    <a:pt x="1202131" y="330453"/>
                  </a:lnTo>
                  <a:lnTo>
                    <a:pt x="1247851" y="379221"/>
                  </a:lnTo>
                  <a:lnTo>
                    <a:pt x="1293571" y="351789"/>
                  </a:lnTo>
                  <a:lnTo>
                    <a:pt x="1340815" y="330453"/>
                  </a:lnTo>
                  <a:lnTo>
                    <a:pt x="1386535" y="324357"/>
                  </a:lnTo>
                  <a:lnTo>
                    <a:pt x="1432255" y="330453"/>
                  </a:lnTo>
                  <a:lnTo>
                    <a:pt x="1479499" y="289306"/>
                  </a:lnTo>
                  <a:lnTo>
                    <a:pt x="1525219" y="296925"/>
                  </a:lnTo>
                  <a:lnTo>
                    <a:pt x="1570939" y="261874"/>
                  </a:lnTo>
                  <a:lnTo>
                    <a:pt x="1618183" y="248157"/>
                  </a:lnTo>
                  <a:lnTo>
                    <a:pt x="1663903" y="267969"/>
                  </a:lnTo>
                  <a:lnTo>
                    <a:pt x="1709623" y="240537"/>
                  </a:lnTo>
                  <a:lnTo>
                    <a:pt x="1756867" y="220725"/>
                  </a:lnTo>
                  <a:lnTo>
                    <a:pt x="1802587" y="135381"/>
                  </a:lnTo>
                  <a:lnTo>
                    <a:pt x="1848307" y="136906"/>
                  </a:lnTo>
                  <a:lnTo>
                    <a:pt x="1895551" y="143001"/>
                  </a:lnTo>
                  <a:lnTo>
                    <a:pt x="1941271" y="123189"/>
                  </a:lnTo>
                  <a:lnTo>
                    <a:pt x="1986991" y="95757"/>
                  </a:lnTo>
                  <a:lnTo>
                    <a:pt x="2034235" y="95757"/>
                  </a:lnTo>
                  <a:lnTo>
                    <a:pt x="2079955" y="40893"/>
                  </a:lnTo>
                  <a:lnTo>
                    <a:pt x="2125675" y="40893"/>
                  </a:lnTo>
                  <a:lnTo>
                    <a:pt x="2172919" y="27177"/>
                  </a:lnTo>
                  <a:lnTo>
                    <a:pt x="2218639" y="0"/>
                  </a:lnTo>
                  <a:lnTo>
                    <a:pt x="2264359" y="75945"/>
                  </a:lnTo>
                  <a:lnTo>
                    <a:pt x="2311603" y="77469"/>
                  </a:lnTo>
                  <a:lnTo>
                    <a:pt x="2357323" y="57657"/>
                  </a:lnTo>
                  <a:lnTo>
                    <a:pt x="2403043" y="78993"/>
                  </a:lnTo>
                  <a:lnTo>
                    <a:pt x="2450287" y="72897"/>
                  </a:lnTo>
                  <a:lnTo>
                    <a:pt x="2496007" y="72897"/>
                  </a:lnTo>
                  <a:lnTo>
                    <a:pt x="2541727" y="88137"/>
                  </a:lnTo>
                  <a:lnTo>
                    <a:pt x="2588971" y="95757"/>
                  </a:lnTo>
                  <a:lnTo>
                    <a:pt x="2634691" y="75945"/>
                  </a:lnTo>
                  <a:lnTo>
                    <a:pt x="2680411" y="103377"/>
                  </a:lnTo>
                  <a:lnTo>
                    <a:pt x="2727655" y="123189"/>
                  </a:lnTo>
                  <a:lnTo>
                    <a:pt x="2773375" y="158241"/>
                  </a:lnTo>
                  <a:lnTo>
                    <a:pt x="2819095" y="110997"/>
                  </a:lnTo>
                  <a:lnTo>
                    <a:pt x="2866339" y="117093"/>
                  </a:lnTo>
                  <a:lnTo>
                    <a:pt x="2912059" y="132333"/>
                  </a:lnTo>
                  <a:lnTo>
                    <a:pt x="2957779" y="106425"/>
                  </a:lnTo>
                  <a:lnTo>
                    <a:pt x="3005023" y="106425"/>
                  </a:lnTo>
                  <a:lnTo>
                    <a:pt x="3050743" y="114045"/>
                  </a:lnTo>
                  <a:lnTo>
                    <a:pt x="3096463" y="94233"/>
                  </a:lnTo>
                  <a:lnTo>
                    <a:pt x="3143707" y="127762"/>
                  </a:lnTo>
                  <a:lnTo>
                    <a:pt x="3189427" y="147574"/>
                  </a:lnTo>
                  <a:lnTo>
                    <a:pt x="3235147" y="103377"/>
                  </a:lnTo>
                  <a:lnTo>
                    <a:pt x="3282391" y="50037"/>
                  </a:lnTo>
                  <a:lnTo>
                    <a:pt x="3328111" y="25653"/>
                  </a:lnTo>
                  <a:lnTo>
                    <a:pt x="3373831" y="51562"/>
                  </a:lnTo>
                  <a:lnTo>
                    <a:pt x="3419551" y="51562"/>
                  </a:lnTo>
                  <a:lnTo>
                    <a:pt x="3466795" y="59181"/>
                  </a:lnTo>
                  <a:lnTo>
                    <a:pt x="3512515" y="66801"/>
                  </a:lnTo>
                  <a:lnTo>
                    <a:pt x="3558997" y="78993"/>
                  </a:lnTo>
                </a:path>
              </a:pathLst>
            </a:custGeom>
            <a:ln w="28575">
              <a:solidFill>
                <a:srgbClr val="00CD8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8" name="object 68"/>
          <p:cNvSpPr/>
          <p:nvPr/>
        </p:nvSpPr>
        <p:spPr>
          <a:xfrm>
            <a:off x="908354" y="4114419"/>
            <a:ext cx="3605529" cy="0"/>
          </a:xfrm>
          <a:custGeom>
            <a:avLst/>
            <a:gdLst/>
            <a:ahLst/>
            <a:cxnLst/>
            <a:rect l="l" t="t" r="r" b="b"/>
            <a:pathLst>
              <a:path w="3605529">
                <a:moveTo>
                  <a:pt x="0" y="0"/>
                </a:moveTo>
                <a:lnTo>
                  <a:pt x="3605225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 txBox="1"/>
          <p:nvPr/>
        </p:nvSpPr>
        <p:spPr>
          <a:xfrm>
            <a:off x="673709" y="3951732"/>
            <a:ext cx="142875" cy="1477645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sz="900" spc="-25" dirty="0">
                <a:latin typeface="Calibri"/>
                <a:cs typeface="Calibri"/>
              </a:rPr>
              <a:t>15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55"/>
              </a:spcBef>
            </a:pPr>
            <a:r>
              <a:rPr sz="900" spc="-25" dirty="0">
                <a:latin typeface="Calibri"/>
                <a:cs typeface="Calibri"/>
              </a:rPr>
              <a:t>12</a:t>
            </a:r>
            <a:endParaRPr sz="900">
              <a:latin typeface="Calibri"/>
              <a:cs typeface="Calibri"/>
            </a:endParaRPr>
          </a:p>
          <a:p>
            <a:pPr marL="71120">
              <a:lnSpc>
                <a:spcPct val="100000"/>
              </a:lnSpc>
              <a:spcBef>
                <a:spcPts val="550"/>
              </a:spcBef>
            </a:pPr>
            <a:r>
              <a:rPr sz="900" spc="-50" dirty="0">
                <a:latin typeface="Calibri"/>
                <a:cs typeface="Calibri"/>
              </a:rPr>
              <a:t>9</a:t>
            </a:r>
            <a:endParaRPr sz="900">
              <a:latin typeface="Calibri"/>
              <a:cs typeface="Calibri"/>
            </a:endParaRPr>
          </a:p>
          <a:p>
            <a:pPr marL="71120">
              <a:lnSpc>
                <a:spcPct val="100000"/>
              </a:lnSpc>
              <a:spcBef>
                <a:spcPts val="555"/>
              </a:spcBef>
            </a:pPr>
            <a:r>
              <a:rPr sz="900" spc="-50" dirty="0">
                <a:latin typeface="Calibri"/>
                <a:cs typeface="Calibri"/>
              </a:rPr>
              <a:t>6</a:t>
            </a:r>
            <a:endParaRPr sz="900">
              <a:latin typeface="Calibri"/>
              <a:cs typeface="Calibri"/>
            </a:endParaRPr>
          </a:p>
          <a:p>
            <a:pPr marL="71120">
              <a:lnSpc>
                <a:spcPct val="100000"/>
              </a:lnSpc>
              <a:spcBef>
                <a:spcPts val="550"/>
              </a:spcBef>
            </a:pPr>
            <a:r>
              <a:rPr sz="900" spc="-50" dirty="0">
                <a:latin typeface="Calibri"/>
                <a:cs typeface="Calibri"/>
              </a:rPr>
              <a:t>3</a:t>
            </a:r>
            <a:endParaRPr sz="900">
              <a:latin typeface="Calibri"/>
              <a:cs typeface="Calibri"/>
            </a:endParaRPr>
          </a:p>
          <a:p>
            <a:pPr marL="71120">
              <a:lnSpc>
                <a:spcPct val="100000"/>
              </a:lnSpc>
              <a:spcBef>
                <a:spcPts val="555"/>
              </a:spcBef>
            </a:pPr>
            <a:r>
              <a:rPr sz="900" spc="-50" dirty="0">
                <a:latin typeface="Calibri"/>
                <a:cs typeface="Calibri"/>
              </a:rPr>
              <a:t>0</a:t>
            </a:r>
            <a:endParaRPr sz="900">
              <a:latin typeface="Calibri"/>
              <a:cs typeface="Calibri"/>
            </a:endParaRPr>
          </a:p>
          <a:p>
            <a:pPr marL="35560">
              <a:lnSpc>
                <a:spcPct val="100000"/>
              </a:lnSpc>
              <a:spcBef>
                <a:spcPts val="550"/>
              </a:spcBef>
            </a:pPr>
            <a:r>
              <a:rPr sz="900" spc="-10" dirty="0">
                <a:latin typeface="Calibri"/>
                <a:cs typeface="Calibri"/>
              </a:rPr>
              <a:t>-</a:t>
            </a:r>
            <a:r>
              <a:rPr sz="900" spc="-60" dirty="0">
                <a:latin typeface="Calibri"/>
                <a:cs typeface="Calibri"/>
              </a:rPr>
              <a:t>3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872972" y="5419357"/>
            <a:ext cx="3653154" cy="48577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52705">
              <a:lnSpc>
                <a:spcPts val="955"/>
              </a:lnSpc>
            </a:pPr>
            <a:r>
              <a:rPr sz="900" dirty="0">
                <a:latin typeface="Calibri"/>
                <a:cs typeface="Calibri"/>
              </a:rPr>
              <a:t>Jan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2019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sz="900" spc="-10" dirty="0">
                <a:latin typeface="Calibri"/>
                <a:cs typeface="Calibri"/>
              </a:rPr>
              <a:t>May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2019</a:t>
            </a:r>
            <a:endParaRPr sz="900">
              <a:latin typeface="Calibri"/>
              <a:cs typeface="Calibri"/>
            </a:endParaRPr>
          </a:p>
          <a:p>
            <a:pPr marL="34925">
              <a:lnSpc>
                <a:spcPct val="100000"/>
              </a:lnSpc>
              <a:spcBef>
                <a:spcPts val="375"/>
              </a:spcBef>
            </a:pPr>
            <a:r>
              <a:rPr sz="900" dirty="0">
                <a:latin typeface="Calibri"/>
                <a:cs typeface="Calibri"/>
              </a:rPr>
              <a:t>Sep</a:t>
            </a:r>
            <a:r>
              <a:rPr sz="900" spc="3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2019</a:t>
            </a:r>
            <a:endParaRPr sz="900">
              <a:latin typeface="Calibri"/>
              <a:cs typeface="Calibri"/>
            </a:endParaRPr>
          </a:p>
          <a:p>
            <a:pPr marL="52705">
              <a:lnSpc>
                <a:spcPct val="100000"/>
              </a:lnSpc>
              <a:spcBef>
                <a:spcPts val="375"/>
              </a:spcBef>
            </a:pPr>
            <a:r>
              <a:rPr sz="900" dirty="0">
                <a:latin typeface="Calibri"/>
                <a:cs typeface="Calibri"/>
              </a:rPr>
              <a:t>Jan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2020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sz="900" spc="-10" dirty="0">
                <a:latin typeface="Calibri"/>
                <a:cs typeface="Calibri"/>
              </a:rPr>
              <a:t>May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2020</a:t>
            </a:r>
            <a:endParaRPr sz="900">
              <a:latin typeface="Calibri"/>
              <a:cs typeface="Calibri"/>
            </a:endParaRPr>
          </a:p>
          <a:p>
            <a:pPr marL="34925">
              <a:lnSpc>
                <a:spcPct val="100000"/>
              </a:lnSpc>
              <a:spcBef>
                <a:spcPts val="380"/>
              </a:spcBef>
            </a:pPr>
            <a:r>
              <a:rPr sz="900" dirty="0">
                <a:latin typeface="Calibri"/>
                <a:cs typeface="Calibri"/>
              </a:rPr>
              <a:t>Sep</a:t>
            </a:r>
            <a:r>
              <a:rPr sz="900" spc="3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2020</a:t>
            </a:r>
            <a:endParaRPr sz="900">
              <a:latin typeface="Calibri"/>
              <a:cs typeface="Calibri"/>
            </a:endParaRPr>
          </a:p>
          <a:p>
            <a:pPr marL="52705">
              <a:lnSpc>
                <a:spcPct val="100000"/>
              </a:lnSpc>
              <a:spcBef>
                <a:spcPts val="375"/>
              </a:spcBef>
            </a:pPr>
            <a:r>
              <a:rPr sz="900" dirty="0">
                <a:latin typeface="Calibri"/>
                <a:cs typeface="Calibri"/>
              </a:rPr>
              <a:t>Jan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2021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sz="900" spc="-10" dirty="0">
                <a:latin typeface="Calibri"/>
                <a:cs typeface="Calibri"/>
              </a:rPr>
              <a:t>May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2021</a:t>
            </a:r>
            <a:endParaRPr sz="900">
              <a:latin typeface="Calibri"/>
              <a:cs typeface="Calibri"/>
            </a:endParaRPr>
          </a:p>
          <a:p>
            <a:pPr marL="34925">
              <a:lnSpc>
                <a:spcPct val="100000"/>
              </a:lnSpc>
              <a:spcBef>
                <a:spcPts val="375"/>
              </a:spcBef>
            </a:pPr>
            <a:r>
              <a:rPr sz="900" dirty="0">
                <a:latin typeface="Calibri"/>
                <a:cs typeface="Calibri"/>
              </a:rPr>
              <a:t>Sep</a:t>
            </a:r>
            <a:r>
              <a:rPr sz="900" spc="3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2021</a:t>
            </a:r>
            <a:endParaRPr sz="900">
              <a:latin typeface="Calibri"/>
              <a:cs typeface="Calibri"/>
            </a:endParaRPr>
          </a:p>
          <a:p>
            <a:pPr marL="52705">
              <a:lnSpc>
                <a:spcPct val="100000"/>
              </a:lnSpc>
              <a:spcBef>
                <a:spcPts val="380"/>
              </a:spcBef>
            </a:pPr>
            <a:r>
              <a:rPr sz="900" dirty="0">
                <a:latin typeface="Calibri"/>
                <a:cs typeface="Calibri"/>
              </a:rPr>
              <a:t>Jan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2022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70"/>
              </a:spcBef>
            </a:pPr>
            <a:r>
              <a:rPr sz="900" spc="-10" dirty="0">
                <a:latin typeface="Calibri"/>
                <a:cs typeface="Calibri"/>
              </a:rPr>
              <a:t>May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2022</a:t>
            </a:r>
            <a:endParaRPr sz="900">
              <a:latin typeface="Calibri"/>
              <a:cs typeface="Calibri"/>
            </a:endParaRPr>
          </a:p>
          <a:p>
            <a:pPr marL="34925">
              <a:lnSpc>
                <a:spcPct val="100000"/>
              </a:lnSpc>
              <a:spcBef>
                <a:spcPts val="380"/>
              </a:spcBef>
            </a:pPr>
            <a:r>
              <a:rPr sz="900" dirty="0">
                <a:latin typeface="Calibri"/>
                <a:cs typeface="Calibri"/>
              </a:rPr>
              <a:t>Sep</a:t>
            </a:r>
            <a:r>
              <a:rPr sz="900" spc="3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2022</a:t>
            </a:r>
            <a:endParaRPr sz="900">
              <a:latin typeface="Calibri"/>
              <a:cs typeface="Calibri"/>
            </a:endParaRPr>
          </a:p>
          <a:p>
            <a:pPr marL="52705">
              <a:lnSpc>
                <a:spcPct val="100000"/>
              </a:lnSpc>
              <a:spcBef>
                <a:spcPts val="375"/>
              </a:spcBef>
            </a:pPr>
            <a:r>
              <a:rPr sz="900" dirty="0">
                <a:latin typeface="Calibri"/>
                <a:cs typeface="Calibri"/>
              </a:rPr>
              <a:t>Jan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2023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sz="900" spc="-10" dirty="0">
                <a:latin typeface="Calibri"/>
                <a:cs typeface="Calibri"/>
              </a:rPr>
              <a:t>May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2023</a:t>
            </a:r>
            <a:endParaRPr sz="900">
              <a:latin typeface="Calibri"/>
              <a:cs typeface="Calibri"/>
            </a:endParaRPr>
          </a:p>
          <a:p>
            <a:pPr marL="34925">
              <a:lnSpc>
                <a:spcPct val="100000"/>
              </a:lnSpc>
              <a:spcBef>
                <a:spcPts val="375"/>
              </a:spcBef>
            </a:pPr>
            <a:r>
              <a:rPr sz="900" dirty="0">
                <a:latin typeface="Calibri"/>
                <a:cs typeface="Calibri"/>
              </a:rPr>
              <a:t>Sep</a:t>
            </a:r>
            <a:r>
              <a:rPr sz="900" spc="3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2023</a:t>
            </a:r>
            <a:endParaRPr sz="900">
              <a:latin typeface="Calibri"/>
              <a:cs typeface="Calibri"/>
            </a:endParaRPr>
          </a:p>
          <a:p>
            <a:pPr marL="52705">
              <a:lnSpc>
                <a:spcPct val="100000"/>
              </a:lnSpc>
              <a:spcBef>
                <a:spcPts val="375"/>
              </a:spcBef>
            </a:pPr>
            <a:r>
              <a:rPr sz="900" dirty="0">
                <a:latin typeface="Calibri"/>
                <a:cs typeface="Calibri"/>
              </a:rPr>
              <a:t>Jan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2024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sz="900" spc="-10" dirty="0">
                <a:latin typeface="Calibri"/>
                <a:cs typeface="Calibri"/>
              </a:rPr>
              <a:t>May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2024</a:t>
            </a:r>
            <a:endParaRPr sz="900">
              <a:latin typeface="Calibri"/>
              <a:cs typeface="Calibri"/>
            </a:endParaRPr>
          </a:p>
          <a:p>
            <a:pPr marL="34925">
              <a:lnSpc>
                <a:spcPct val="100000"/>
              </a:lnSpc>
              <a:spcBef>
                <a:spcPts val="375"/>
              </a:spcBef>
            </a:pPr>
            <a:r>
              <a:rPr sz="900" dirty="0">
                <a:latin typeface="Calibri"/>
                <a:cs typeface="Calibri"/>
              </a:rPr>
              <a:t>Sep</a:t>
            </a:r>
            <a:r>
              <a:rPr sz="900" spc="30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2024</a:t>
            </a:r>
            <a:endParaRPr sz="900">
              <a:latin typeface="Calibri"/>
              <a:cs typeface="Calibri"/>
            </a:endParaRPr>
          </a:p>
          <a:p>
            <a:pPr marL="52705">
              <a:lnSpc>
                <a:spcPct val="100000"/>
              </a:lnSpc>
              <a:spcBef>
                <a:spcPts val="375"/>
              </a:spcBef>
            </a:pPr>
            <a:r>
              <a:rPr sz="900" dirty="0">
                <a:latin typeface="Calibri"/>
                <a:cs typeface="Calibri"/>
              </a:rPr>
              <a:t>Jan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2025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sz="900" spc="-10" dirty="0">
                <a:latin typeface="Calibri"/>
                <a:cs typeface="Calibri"/>
              </a:rPr>
              <a:t>May</a:t>
            </a:r>
            <a:r>
              <a:rPr sz="900" spc="-2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2025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506298" y="4522330"/>
            <a:ext cx="139700" cy="39370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55"/>
              </a:lnSpc>
            </a:pPr>
            <a:r>
              <a:rPr sz="900" spc="-10" dirty="0">
                <a:latin typeface="Calibri"/>
                <a:cs typeface="Calibri"/>
              </a:rPr>
              <a:t>Percent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72" name="object 72"/>
          <p:cNvSpPr/>
          <p:nvPr/>
        </p:nvSpPr>
        <p:spPr>
          <a:xfrm>
            <a:off x="757402" y="6099009"/>
            <a:ext cx="244475" cy="0"/>
          </a:xfrm>
          <a:custGeom>
            <a:avLst/>
            <a:gdLst/>
            <a:ahLst/>
            <a:cxnLst/>
            <a:rect l="l" t="t" r="r" b="b"/>
            <a:pathLst>
              <a:path w="244475">
                <a:moveTo>
                  <a:pt x="0" y="0"/>
                </a:moveTo>
                <a:lnTo>
                  <a:pt x="243852" y="0"/>
                </a:lnTo>
              </a:path>
            </a:pathLst>
          </a:custGeom>
          <a:ln w="28575">
            <a:solidFill>
              <a:srgbClr val="0057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1014475" y="6007404"/>
            <a:ext cx="24384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25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미국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1432433" y="609900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0000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1689607" y="6007404"/>
            <a:ext cx="30035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1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중국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76" name="object 76"/>
          <p:cNvSpPr/>
          <p:nvPr/>
        </p:nvSpPr>
        <p:spPr>
          <a:xfrm>
            <a:off x="2252217" y="609900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575">
            <a:solidFill>
              <a:srgbClr val="FF67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 txBox="1"/>
          <p:nvPr/>
        </p:nvSpPr>
        <p:spPr>
          <a:xfrm>
            <a:off x="2509520" y="6007404"/>
            <a:ext cx="424813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1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브라질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78" name="object 78"/>
          <p:cNvSpPr/>
          <p:nvPr/>
        </p:nvSpPr>
        <p:spPr>
          <a:xfrm>
            <a:off x="3054095" y="609900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FFBB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 txBox="1"/>
          <p:nvPr/>
        </p:nvSpPr>
        <p:spPr>
          <a:xfrm>
            <a:off x="3311396" y="6007404"/>
            <a:ext cx="28257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25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유럽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3729101" y="6099009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575">
            <a:solidFill>
              <a:srgbClr val="00CD8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 txBox="1"/>
          <p:nvPr/>
        </p:nvSpPr>
        <p:spPr>
          <a:xfrm>
            <a:off x="3986529" y="6007404"/>
            <a:ext cx="30670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900" spc="-1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일본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grpSp>
        <p:nvGrpSpPr>
          <p:cNvPr id="82" name="object 82"/>
          <p:cNvGrpSpPr/>
          <p:nvPr/>
        </p:nvGrpSpPr>
        <p:grpSpPr>
          <a:xfrm>
            <a:off x="1066012" y="1794954"/>
            <a:ext cx="3604260" cy="1167765"/>
            <a:chOff x="1066012" y="1794954"/>
            <a:chExt cx="3604260" cy="1167765"/>
          </a:xfrm>
        </p:grpSpPr>
        <p:sp>
          <p:nvSpPr>
            <p:cNvPr id="83" name="object 83"/>
            <p:cNvSpPr/>
            <p:nvPr/>
          </p:nvSpPr>
          <p:spPr>
            <a:xfrm>
              <a:off x="1066012" y="1930908"/>
              <a:ext cx="3604260" cy="960119"/>
            </a:xfrm>
            <a:custGeom>
              <a:avLst/>
              <a:gdLst/>
              <a:ahLst/>
              <a:cxnLst/>
              <a:rect l="l" t="t" r="r" b="b"/>
              <a:pathLst>
                <a:path w="3604260" h="960119">
                  <a:moveTo>
                    <a:pt x="0" y="960119"/>
                  </a:moveTo>
                  <a:lnTo>
                    <a:pt x="3604031" y="960119"/>
                  </a:lnTo>
                </a:path>
                <a:path w="3604260" h="960119">
                  <a:moveTo>
                    <a:pt x="0" y="768095"/>
                  </a:moveTo>
                  <a:lnTo>
                    <a:pt x="3604031" y="768095"/>
                  </a:lnTo>
                </a:path>
                <a:path w="3604260" h="960119">
                  <a:moveTo>
                    <a:pt x="0" y="576071"/>
                  </a:moveTo>
                  <a:lnTo>
                    <a:pt x="3604031" y="576071"/>
                  </a:lnTo>
                </a:path>
                <a:path w="3604260" h="960119">
                  <a:moveTo>
                    <a:pt x="0" y="384047"/>
                  </a:moveTo>
                  <a:lnTo>
                    <a:pt x="3604031" y="384047"/>
                  </a:lnTo>
                </a:path>
                <a:path w="3604260" h="960119">
                  <a:moveTo>
                    <a:pt x="0" y="192024"/>
                  </a:moveTo>
                  <a:lnTo>
                    <a:pt x="3604031" y="192024"/>
                  </a:lnTo>
                </a:path>
                <a:path w="3604260" h="960119">
                  <a:moveTo>
                    <a:pt x="0" y="0"/>
                  </a:moveTo>
                  <a:lnTo>
                    <a:pt x="3604031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1516507" y="2314448"/>
              <a:ext cx="2703195" cy="634365"/>
            </a:xfrm>
            <a:custGeom>
              <a:avLst/>
              <a:gdLst/>
              <a:ahLst/>
              <a:cxnLst/>
              <a:rect l="l" t="t" r="r" b="b"/>
              <a:pathLst>
                <a:path w="2703195" h="634364">
                  <a:moveTo>
                    <a:pt x="0" y="0"/>
                  </a:moveTo>
                  <a:lnTo>
                    <a:pt x="900557" y="378460"/>
                  </a:lnTo>
                  <a:lnTo>
                    <a:pt x="1802765" y="506475"/>
                  </a:lnTo>
                  <a:lnTo>
                    <a:pt x="2703068" y="633984"/>
                  </a:lnTo>
                </a:path>
              </a:pathLst>
            </a:custGeom>
            <a:ln w="28575">
              <a:solidFill>
                <a:srgbClr val="0057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1516507" y="1972818"/>
              <a:ext cx="2703195" cy="341630"/>
            </a:xfrm>
            <a:custGeom>
              <a:avLst/>
              <a:gdLst/>
              <a:ahLst/>
              <a:cxnLst/>
              <a:rect l="l" t="t" r="r" b="b"/>
              <a:pathLst>
                <a:path w="2703195" h="341630">
                  <a:moveTo>
                    <a:pt x="0" y="341630"/>
                  </a:moveTo>
                  <a:lnTo>
                    <a:pt x="900557" y="255270"/>
                  </a:lnTo>
                  <a:lnTo>
                    <a:pt x="1802765" y="153162"/>
                  </a:lnTo>
                  <a:lnTo>
                    <a:pt x="2703068" y="0"/>
                  </a:lnTo>
                </a:path>
              </a:pathLst>
            </a:custGeom>
            <a:ln w="28575">
              <a:solidFill>
                <a:srgbClr val="0000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1516507" y="2314448"/>
              <a:ext cx="2703195" cy="133350"/>
            </a:xfrm>
            <a:custGeom>
              <a:avLst/>
              <a:gdLst/>
              <a:ahLst/>
              <a:cxnLst/>
              <a:rect l="l" t="t" r="r" b="b"/>
              <a:pathLst>
                <a:path w="2703195" h="133350">
                  <a:moveTo>
                    <a:pt x="0" y="0"/>
                  </a:moveTo>
                  <a:lnTo>
                    <a:pt x="900557" y="0"/>
                  </a:lnTo>
                  <a:lnTo>
                    <a:pt x="1802765" y="66039"/>
                  </a:lnTo>
                  <a:lnTo>
                    <a:pt x="2703068" y="133350"/>
                  </a:lnTo>
                </a:path>
              </a:pathLst>
            </a:custGeom>
            <a:ln w="28575">
              <a:solidFill>
                <a:srgbClr val="FF67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1516507" y="2090420"/>
              <a:ext cx="2703195" cy="431165"/>
            </a:xfrm>
            <a:custGeom>
              <a:avLst/>
              <a:gdLst/>
              <a:ahLst/>
              <a:cxnLst/>
              <a:rect l="l" t="t" r="r" b="b"/>
              <a:pathLst>
                <a:path w="2703195" h="431164">
                  <a:moveTo>
                    <a:pt x="0" y="224535"/>
                  </a:moveTo>
                  <a:lnTo>
                    <a:pt x="900557" y="430783"/>
                  </a:lnTo>
                  <a:lnTo>
                    <a:pt x="1802765" y="172719"/>
                  </a:lnTo>
                  <a:lnTo>
                    <a:pt x="2703068" y="0"/>
                  </a:lnTo>
                </a:path>
              </a:pathLst>
            </a:custGeom>
            <a:ln w="28575">
              <a:solidFill>
                <a:srgbClr val="FFBB1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1516507" y="2314448"/>
              <a:ext cx="2703195" cy="208915"/>
            </a:xfrm>
            <a:custGeom>
              <a:avLst/>
              <a:gdLst/>
              <a:ahLst/>
              <a:cxnLst/>
              <a:rect l="l" t="t" r="r" b="b"/>
              <a:pathLst>
                <a:path w="2703195" h="208914">
                  <a:moveTo>
                    <a:pt x="0" y="0"/>
                  </a:moveTo>
                  <a:lnTo>
                    <a:pt x="900557" y="69087"/>
                  </a:lnTo>
                  <a:lnTo>
                    <a:pt x="1802765" y="139191"/>
                  </a:lnTo>
                  <a:lnTo>
                    <a:pt x="2703068" y="208661"/>
                  </a:lnTo>
                </a:path>
              </a:pathLst>
            </a:custGeom>
            <a:ln w="28575">
              <a:solidFill>
                <a:srgbClr val="00CD8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1516507" y="1809242"/>
              <a:ext cx="2703195" cy="505459"/>
            </a:xfrm>
            <a:custGeom>
              <a:avLst/>
              <a:gdLst/>
              <a:ahLst/>
              <a:cxnLst/>
              <a:rect l="l" t="t" r="r" b="b"/>
              <a:pathLst>
                <a:path w="2703195" h="505460">
                  <a:moveTo>
                    <a:pt x="0" y="505206"/>
                  </a:moveTo>
                  <a:lnTo>
                    <a:pt x="900557" y="420370"/>
                  </a:lnTo>
                  <a:lnTo>
                    <a:pt x="1802765" y="252730"/>
                  </a:lnTo>
                  <a:lnTo>
                    <a:pt x="2703068" y="0"/>
                  </a:lnTo>
                </a:path>
              </a:pathLst>
            </a:custGeom>
            <a:ln w="28575">
              <a:solidFill>
                <a:srgbClr val="9C9E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0" name="object 90"/>
          <p:cNvSpPr/>
          <p:nvPr/>
        </p:nvSpPr>
        <p:spPr>
          <a:xfrm>
            <a:off x="1066012" y="1738502"/>
            <a:ext cx="3604260" cy="0"/>
          </a:xfrm>
          <a:custGeom>
            <a:avLst/>
            <a:gdLst/>
            <a:ahLst/>
            <a:cxnLst/>
            <a:rect l="l" t="t" r="r" b="b"/>
            <a:pathLst>
              <a:path w="3604260">
                <a:moveTo>
                  <a:pt x="0" y="0"/>
                </a:moveTo>
                <a:lnTo>
                  <a:pt x="3604031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1066012" y="3082417"/>
            <a:ext cx="3604260" cy="0"/>
          </a:xfrm>
          <a:custGeom>
            <a:avLst/>
            <a:gdLst/>
            <a:ahLst/>
            <a:cxnLst/>
            <a:rect l="l" t="t" r="r" b="b"/>
            <a:pathLst>
              <a:path w="3604260">
                <a:moveTo>
                  <a:pt x="0" y="0"/>
                </a:moveTo>
                <a:lnTo>
                  <a:pt x="3604031" y="0"/>
                </a:lnTo>
              </a:path>
            </a:pathLst>
          </a:custGeom>
          <a:ln w="952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 txBox="1"/>
          <p:nvPr/>
        </p:nvSpPr>
        <p:spPr>
          <a:xfrm>
            <a:off x="772769" y="1590801"/>
            <a:ext cx="201930" cy="156210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sz="900" spc="-25" dirty="0">
                <a:latin typeface="Calibri"/>
                <a:cs typeface="Calibri"/>
              </a:rPr>
              <a:t>106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900" spc="-25" dirty="0">
                <a:latin typeface="Calibri"/>
                <a:cs typeface="Calibri"/>
              </a:rPr>
              <a:t>104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900" spc="-25" dirty="0">
                <a:latin typeface="Calibri"/>
                <a:cs typeface="Calibri"/>
              </a:rPr>
              <a:t>102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900" spc="-25" dirty="0">
                <a:latin typeface="Calibri"/>
                <a:cs typeface="Calibri"/>
              </a:rPr>
              <a:t>100</a:t>
            </a:r>
            <a:endParaRPr sz="900">
              <a:latin typeface="Calibri"/>
              <a:cs typeface="Calibri"/>
            </a:endParaRPr>
          </a:p>
          <a:p>
            <a:pPr marL="71120">
              <a:lnSpc>
                <a:spcPct val="100000"/>
              </a:lnSpc>
              <a:spcBef>
                <a:spcPts val="434"/>
              </a:spcBef>
            </a:pPr>
            <a:r>
              <a:rPr sz="900" spc="-25" dirty="0">
                <a:latin typeface="Calibri"/>
                <a:cs typeface="Calibri"/>
              </a:rPr>
              <a:t>98</a:t>
            </a:r>
            <a:endParaRPr sz="900">
              <a:latin typeface="Calibri"/>
              <a:cs typeface="Calibri"/>
            </a:endParaRPr>
          </a:p>
          <a:p>
            <a:pPr marL="71120">
              <a:lnSpc>
                <a:spcPct val="100000"/>
              </a:lnSpc>
              <a:spcBef>
                <a:spcPts val="430"/>
              </a:spcBef>
            </a:pPr>
            <a:r>
              <a:rPr sz="900" spc="-25" dirty="0">
                <a:latin typeface="Calibri"/>
                <a:cs typeface="Calibri"/>
              </a:rPr>
              <a:t>96</a:t>
            </a:r>
            <a:endParaRPr sz="900">
              <a:latin typeface="Calibri"/>
              <a:cs typeface="Calibri"/>
            </a:endParaRPr>
          </a:p>
          <a:p>
            <a:pPr marL="71120">
              <a:lnSpc>
                <a:spcPct val="100000"/>
              </a:lnSpc>
              <a:spcBef>
                <a:spcPts val="434"/>
              </a:spcBef>
            </a:pPr>
            <a:r>
              <a:rPr sz="900" spc="-25" dirty="0">
                <a:latin typeface="Calibri"/>
                <a:cs typeface="Calibri"/>
              </a:rPr>
              <a:t>94</a:t>
            </a:r>
            <a:endParaRPr sz="900">
              <a:latin typeface="Calibri"/>
              <a:cs typeface="Calibri"/>
            </a:endParaRPr>
          </a:p>
          <a:p>
            <a:pPr marL="71120">
              <a:lnSpc>
                <a:spcPct val="100000"/>
              </a:lnSpc>
              <a:spcBef>
                <a:spcPts val="430"/>
              </a:spcBef>
            </a:pPr>
            <a:r>
              <a:rPr sz="900" spc="-25" dirty="0">
                <a:latin typeface="Calibri"/>
                <a:cs typeface="Calibri"/>
              </a:rPr>
              <a:t>92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3" name="object 93"/>
          <p:cNvSpPr txBox="1"/>
          <p:nvPr/>
        </p:nvSpPr>
        <p:spPr>
          <a:xfrm>
            <a:off x="1367155" y="3136772"/>
            <a:ext cx="2997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31</a:t>
            </a:r>
            <a:r>
              <a:rPr sz="900" spc="-5" dirty="0">
                <a:latin typeface="Calibri"/>
                <a:cs typeface="Calibri"/>
              </a:rPr>
              <a:t> </a:t>
            </a:r>
            <a:r>
              <a:rPr sz="900" spc="-25" dirty="0">
                <a:latin typeface="Calibri"/>
                <a:cs typeface="Calibri"/>
              </a:rPr>
              <a:t>Jul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4" name="object 94"/>
          <p:cNvSpPr txBox="1"/>
          <p:nvPr/>
        </p:nvSpPr>
        <p:spPr>
          <a:xfrm>
            <a:off x="2329942" y="3136772"/>
            <a:ext cx="1746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3M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5" name="object 95"/>
          <p:cNvSpPr txBox="1"/>
          <p:nvPr/>
        </p:nvSpPr>
        <p:spPr>
          <a:xfrm>
            <a:off x="3231260" y="3136772"/>
            <a:ext cx="1746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6M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6" name="object 96"/>
          <p:cNvSpPr txBox="1"/>
          <p:nvPr/>
        </p:nvSpPr>
        <p:spPr>
          <a:xfrm>
            <a:off x="4102989" y="3136772"/>
            <a:ext cx="2349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12M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7" name="object 97"/>
          <p:cNvSpPr txBox="1"/>
          <p:nvPr/>
        </p:nvSpPr>
        <p:spPr>
          <a:xfrm>
            <a:off x="510870" y="1961057"/>
            <a:ext cx="139700" cy="896619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55"/>
              </a:lnSpc>
            </a:pPr>
            <a:r>
              <a:rPr sz="900" dirty="0">
                <a:latin typeface="Calibri"/>
                <a:cs typeface="Calibri"/>
              </a:rPr>
              <a:t>Index (31</a:t>
            </a:r>
            <a:r>
              <a:rPr sz="900" spc="1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Jul=100)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98" name="object 98"/>
          <p:cNvSpPr/>
          <p:nvPr/>
        </p:nvSpPr>
        <p:spPr>
          <a:xfrm>
            <a:off x="828535" y="3466972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575">
            <a:solidFill>
              <a:srgbClr val="0057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 txBox="1"/>
          <p:nvPr/>
        </p:nvSpPr>
        <p:spPr>
          <a:xfrm>
            <a:off x="1085494" y="3352545"/>
            <a:ext cx="448309" cy="3441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999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USD/JPY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USD/BRL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0" name="object 100"/>
          <p:cNvSpPr/>
          <p:nvPr/>
        </p:nvSpPr>
        <p:spPr>
          <a:xfrm>
            <a:off x="2224658" y="3466972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0000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 txBox="1"/>
          <p:nvPr/>
        </p:nvSpPr>
        <p:spPr>
          <a:xfrm>
            <a:off x="2481833" y="3352545"/>
            <a:ext cx="502920" cy="3441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999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USD/MXN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USD/CAD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2" name="object 102"/>
          <p:cNvSpPr/>
          <p:nvPr/>
        </p:nvSpPr>
        <p:spPr>
          <a:xfrm>
            <a:off x="3620642" y="3466972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FF67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 txBox="1"/>
          <p:nvPr/>
        </p:nvSpPr>
        <p:spPr>
          <a:xfrm>
            <a:off x="3878071" y="3352545"/>
            <a:ext cx="474345" cy="3441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999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USD/CNY</a:t>
            </a:r>
            <a:r>
              <a:rPr sz="900" spc="50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EUR/USD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4" name="object 104"/>
          <p:cNvSpPr/>
          <p:nvPr/>
        </p:nvSpPr>
        <p:spPr>
          <a:xfrm>
            <a:off x="828535" y="3625977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8575">
            <a:solidFill>
              <a:srgbClr val="FFBB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224658" y="3625977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00CD8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620642" y="3625977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9C9E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 txBox="1">
            <a:spLocks noGrp="1"/>
          </p:cNvSpPr>
          <p:nvPr>
            <p:ph type="sldNum" sz="quarter" idx="7"/>
          </p:nvPr>
        </p:nvSpPr>
        <p:spPr>
          <a:xfrm>
            <a:off x="439520" y="6319139"/>
            <a:ext cx="4527322" cy="3129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830">
              <a:lnSpc>
                <a:spcPts val="865"/>
              </a:lnSpc>
            </a:pPr>
            <a:r>
              <a:rPr lang="ko-KR" altLang="en-US" spc="-2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출처</a:t>
            </a:r>
            <a:r>
              <a:rPr spc="-2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:</a:t>
            </a:r>
            <a:r>
              <a:rPr spc="4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Macrobond,</a:t>
            </a:r>
            <a:r>
              <a:rPr spc="-5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spc="-35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OECD,</a:t>
            </a:r>
            <a:r>
              <a:rPr spc="1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spc="-35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FAO,</a:t>
            </a:r>
            <a:r>
              <a:rPr spc="25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spc="-2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IMF,</a:t>
            </a:r>
            <a:r>
              <a:rPr spc="4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spc="-1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RaboResearch</a:t>
            </a:r>
            <a:r>
              <a:rPr spc="-5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Global</a:t>
            </a:r>
            <a:r>
              <a:rPr spc="-15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Economics</a:t>
            </a:r>
            <a:r>
              <a:rPr spc="-5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&amp;</a:t>
            </a:r>
            <a:r>
              <a:rPr spc="4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Markets,</a:t>
            </a:r>
            <a:r>
              <a:rPr spc="1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spc="-1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RaboResearch</a:t>
            </a:r>
            <a:r>
              <a:rPr spc="3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spc="-2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2025</a:t>
            </a:r>
          </a:p>
          <a:p>
            <a:pPr marL="38100">
              <a:lnSpc>
                <a:spcPct val="100000"/>
              </a:lnSpc>
              <a:spcBef>
                <a:spcPts val="100"/>
              </a:spcBef>
            </a:pPr>
            <a:fld id="{81D60167-4931-47E6-BA6A-407CBD079E47}" type="slidenum">
              <a:rPr sz="1200" i="0" spc="-50" dirty="0">
                <a:solidFill>
                  <a:srgbClr val="D7D9DA"/>
                </a:solidFill>
                <a:latin typeface="Calibri"/>
                <a:cs typeface="Calibri"/>
              </a:rPr>
              <a:t>6</a:t>
            </a:fld>
            <a:endParaRPr sz="1200" dirty="0">
              <a:latin typeface="Calibri"/>
              <a:cs typeface="Calibri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DF9B3814-8A66-48DE-1C62-396DC0395733}"/>
              </a:ext>
            </a:extLst>
          </p:cNvPr>
          <p:cNvSpPr txBox="1"/>
          <p:nvPr/>
        </p:nvSpPr>
        <p:spPr>
          <a:xfrm>
            <a:off x="5943600" y="3496083"/>
            <a:ext cx="5651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2024</a:t>
            </a:r>
            <a:r>
              <a:rPr lang="ko-KR" altLang="en-US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년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3320EF24-89BD-E86B-774E-C321EA9A3F0A}"/>
              </a:ext>
            </a:extLst>
          </p:cNvPr>
          <p:cNvSpPr txBox="1"/>
          <p:nvPr/>
        </p:nvSpPr>
        <p:spPr>
          <a:xfrm>
            <a:off x="6629400" y="3496083"/>
            <a:ext cx="7350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2025</a:t>
            </a:r>
            <a:r>
              <a:rPr lang="ko-KR" altLang="en-US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년</a:t>
            </a:r>
            <a:r>
              <a:rPr lang="en-US" altLang="ko-KR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f</a:t>
            </a:r>
            <a:endParaRPr lang="ko-KR" altLang="en-US"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1BFFB1A8-F33D-7765-2877-91864DF0A438}"/>
              </a:ext>
            </a:extLst>
          </p:cNvPr>
          <p:cNvSpPr txBox="1"/>
          <p:nvPr/>
        </p:nvSpPr>
        <p:spPr>
          <a:xfrm>
            <a:off x="7315200" y="3496083"/>
            <a:ext cx="70129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2026</a:t>
            </a:r>
            <a:r>
              <a:rPr lang="ko-KR" altLang="en-US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년</a:t>
            </a:r>
            <a:r>
              <a:rPr lang="en-US" altLang="ko-KR" sz="900" dirty="0"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f</a:t>
            </a:r>
            <a:endParaRPr lang="ko-KR" altLang="en-US"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130467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</p:pic>
      <p:sp>
        <p:nvSpPr>
          <p:cNvPr id="5" name="object 5"/>
          <p:cNvSpPr txBox="1"/>
          <p:nvPr/>
        </p:nvSpPr>
        <p:spPr>
          <a:xfrm>
            <a:off x="473151" y="1423873"/>
            <a:ext cx="4027804" cy="1647825"/>
          </a:xfrm>
          <a:prstGeom prst="rect">
            <a:avLst/>
          </a:prstGeom>
        </p:spPr>
        <p:txBody>
          <a:bodyPr vert="horz" wrap="square" lIns="0" tIns="12700" rIns="0" bIns="0" rtlCol="0">
            <a:no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100" b="1" spc="-1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생산성 향상이 제한적인 </a:t>
            </a:r>
            <a:r>
              <a:rPr lang="ko-KR" altLang="en-US" sz="1100" b="1" spc="-10" dirty="0" err="1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모돈</a:t>
            </a:r>
            <a:r>
              <a:rPr lang="ko-KR" altLang="en-US" sz="1100" b="1" spc="-1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사육 두수 증가를 상쇄</a:t>
            </a:r>
            <a:endParaRPr lang="en-US" sz="1100" b="1" spc="-10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5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2025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5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월까지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도축두수는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800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만두로 전년 대비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3.3%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감소했으며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이는 제한적인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모돈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사육 두수 증가와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2024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년에 비해 적은 도축일수 때문이었다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돼지 공급이 부족한 상황은 돼지가격을 지지하고 있으며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5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월 돼지가격은 전년 대비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10%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상승했다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그러나 양돈 부문에서 높은 수익이 유지되고 있음에도 불구하고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지속적인 질병 리스크와 확장 비용 부담으로 인해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모돈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사육 두수의 확장은 제한적인 수준에 머물고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</a:p>
          <a:p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모돈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두수는 전년 대비 약간 낮은 수준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(-1%)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을 유지 중이다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ASF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가 여전히 위협 요인으로 존재하지만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양돈 산업은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모돈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건강과 생산성에서 일부 개선을 보이고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연간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모돈당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900" dirty="0" err="1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이유자돈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수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(PSY)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는 올해 들어 평균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1%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증가했다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또한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현대화 투자를 통한 생산성 향상이 지속적으로 추진되고 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</a:p>
          <a:p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3151" y="3029965"/>
            <a:ext cx="3857039" cy="1435608"/>
          </a:xfrm>
          <a:prstGeom prst="rect">
            <a:avLst/>
          </a:prstGeom>
        </p:spPr>
        <p:txBody>
          <a:bodyPr vert="horz" wrap="square" lIns="0" tIns="12700" rIns="0" bIns="0" rtlCol="0">
            <a:noAutofit/>
          </a:bodyPr>
          <a:lstStyle/>
          <a:p>
            <a:r>
              <a:rPr lang="ko-KR" altLang="en-US" sz="1100" b="1" spc="-2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소비 둔화에도 불구하고 돼지고기 가격 강세</a:t>
            </a:r>
            <a:endParaRPr lang="en-US" altLang="ko-KR" sz="1100" b="1" spc="-20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endParaRPr lang="en-US" altLang="ko-KR" sz="5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  <a:p>
            <a:pPr>
              <a:lnSpc>
                <a:spcPts val="1200"/>
              </a:lnSpc>
            </a:pP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2025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5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월 도매 돼지고기 가격은 전년 대비 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10% 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상승하여 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kg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당 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5,812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원을 기록했으며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이는 최근 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2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년간 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5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월 기준 최고 수준이었다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그림 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15 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참고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). 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이러한 상승은 국내 돼지고기 재고 감소와 수입 물량 둔화에 의해 지지되었으며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이는 지육가치에 계속 긍정적인 영향을 주고 있다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그러나 소매 가격 상승은 수요에 부담을 주기 시작했으며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소매 판매 부진과 외식업 활동 둔화로 이어지고 있다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또한 최근의 정치적 불안정은 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2026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년까지 해당 국가의 경제 전망을 재편할 수 있는 요인으로 작용할 수 있다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이러한 흐름은 미국과의 지정학적 긴장 심화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경제 성장 둔화와 결합되어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2025</a:t>
            </a:r>
            <a:r>
              <a:rPr lang="ko-KR" altLang="en-US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년 하반기 동안 돼지고기 소비를 위축시킬 것으로 예상된다</a:t>
            </a:r>
            <a:r>
              <a:rPr lang="en-US" altLang="ko-KR" sz="900" dirty="0">
                <a:solidFill>
                  <a:schemeClr val="tx1"/>
                </a:solidFill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lang="ko-KR" altLang="en-US" sz="900" dirty="0">
              <a:latin typeface="Microsoft 고딕Neo Light" panose="020B0300000101010101" pitchFamily="50" charset="-127"/>
              <a:ea typeface="Microsoft 고딕Neo Light" panose="020B0300000101010101" pitchFamily="50" charset="-127"/>
              <a:cs typeface="Microsoft 고딕Neo Light" panose="020B0300000101010101" pitchFamily="50" charset="-127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3151" y="4697095"/>
            <a:ext cx="3959910" cy="1496695"/>
          </a:xfrm>
          <a:prstGeom prst="rect">
            <a:avLst/>
          </a:prstGeom>
        </p:spPr>
        <p:txBody>
          <a:bodyPr vert="horz" wrap="square" lIns="0" tIns="12700" rIns="0" bIns="0" rtlCol="0">
            <a:no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6</a:t>
            </a:r>
            <a:r>
              <a:rPr lang="ko-KR" altLang="en-US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월 수입은 반등했으나</a:t>
            </a:r>
            <a:r>
              <a:rPr lang="en-US" altLang="ko-KR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, </a:t>
            </a:r>
            <a:r>
              <a:rPr lang="ko-KR" altLang="en-US" sz="110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연간 누계 기준으로는 여전히 부진</a:t>
            </a:r>
            <a:endParaRPr lang="en-US" altLang="ko-KR" sz="1100" b="1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500" dirty="0">
              <a:latin typeface="Microsoft 고딕Neo" panose="020B0500000101010101" pitchFamily="50" charset="-127"/>
              <a:ea typeface="Microsoft 고딕Neo" panose="020B0500000101010101" pitchFamily="50" charset="-127"/>
              <a:cs typeface="Microsoft 고딕Neo" panose="020B0500000101010101" pitchFamily="50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한국의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6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월 돼지고기 수입은 전년 대비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2%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증가한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52,468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톤을 기록했으며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수입액은 약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5%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상승했다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미국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(-4.8%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전년 대비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)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과 브라질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(-42%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전년 대비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)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로부터의 돼지고기 수입 감소는 스페인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(+58%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전년 대비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)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수입 증가로 상당 부분 상쇄되었다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b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</a:b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연간 누적 기준으로 돼지고기 수입은 전년 대비 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9%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감소했으며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이는 올해 초 전반적인 돼지고기 수입 둔화를 반영한다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향후 무역 흐름은 계속 변화할 것으로 예상되며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25%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관세 부과에 따른 무역 긴장으로 인해 미국은 한국 시장 점유율을 추가로 잃을 가능성이 크다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반면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, </a:t>
            </a:r>
            <a:r>
              <a:rPr lang="ko-KR" altLang="en-US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다른 국가들은 한국의 돼지고기 수입 시장에서 존재감을 확대할 것으로 전망된다</a:t>
            </a:r>
            <a:r>
              <a:rPr lang="en-US" altLang="ko-KR" sz="900" dirty="0">
                <a:latin typeface="Microsoft 고딕Neo Light" panose="020B0300000101010101" pitchFamily="50" charset="-127"/>
                <a:ea typeface="Microsoft 고딕Neo Light" panose="020B0300000101010101" pitchFamily="50" charset="-127"/>
                <a:cs typeface="Microsoft 고딕Neo Light" panose="020B0300000101010101" pitchFamily="50" charset="-127"/>
              </a:rPr>
              <a:t>.</a:t>
            </a:r>
            <a:endParaRPr sz="900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64921" y="199753"/>
            <a:ext cx="7763509" cy="750205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1380490">
              <a:lnSpc>
                <a:spcPct val="100000"/>
              </a:lnSpc>
              <a:spcBef>
                <a:spcPts val="630"/>
              </a:spcBef>
            </a:pPr>
            <a:r>
              <a:rPr lang="ko-KR" altLang="en-US" b="1" i="0" spc="-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대한민국</a:t>
            </a:r>
            <a:endParaRPr b="1" i="0" spc="-1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  <a:p>
            <a:pPr marL="1380490">
              <a:lnSpc>
                <a:spcPct val="100000"/>
              </a:lnSpc>
              <a:spcBef>
                <a:spcPts val="335"/>
              </a:spcBef>
            </a:pPr>
            <a:r>
              <a:rPr lang="ko-KR" altLang="en-US" sz="16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경제적 불확실성 속에서도 돼지고기 가격 강세</a:t>
            </a:r>
            <a:endParaRPr sz="1600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83590" y="285495"/>
            <a:ext cx="560070" cy="768350"/>
          </a:xfrm>
          <a:custGeom>
            <a:avLst/>
            <a:gdLst/>
            <a:ahLst/>
            <a:cxnLst/>
            <a:rect l="l" t="t" r="r" b="b"/>
            <a:pathLst>
              <a:path w="560069" h="768350">
                <a:moveTo>
                  <a:pt x="375881" y="0"/>
                </a:moveTo>
                <a:lnTo>
                  <a:pt x="275640" y="61468"/>
                </a:lnTo>
                <a:lnTo>
                  <a:pt x="175412" y="61468"/>
                </a:lnTo>
                <a:lnTo>
                  <a:pt x="66827" y="153542"/>
                </a:lnTo>
                <a:lnTo>
                  <a:pt x="125298" y="322579"/>
                </a:lnTo>
                <a:lnTo>
                  <a:pt x="91884" y="299592"/>
                </a:lnTo>
                <a:lnTo>
                  <a:pt x="0" y="337946"/>
                </a:lnTo>
                <a:lnTo>
                  <a:pt x="25057" y="391667"/>
                </a:lnTo>
                <a:lnTo>
                  <a:pt x="58470" y="353313"/>
                </a:lnTo>
                <a:lnTo>
                  <a:pt x="100228" y="499237"/>
                </a:lnTo>
                <a:lnTo>
                  <a:pt x="25057" y="675893"/>
                </a:lnTo>
                <a:lnTo>
                  <a:pt x="66827" y="691261"/>
                </a:lnTo>
                <a:lnTo>
                  <a:pt x="58470" y="729741"/>
                </a:lnTo>
                <a:lnTo>
                  <a:pt x="25057" y="714375"/>
                </a:lnTo>
                <a:lnTo>
                  <a:pt x="16700" y="768095"/>
                </a:lnTo>
                <a:lnTo>
                  <a:pt x="125298" y="752728"/>
                </a:lnTo>
                <a:lnTo>
                  <a:pt x="192112" y="699007"/>
                </a:lnTo>
                <a:lnTo>
                  <a:pt x="175412" y="729741"/>
                </a:lnTo>
                <a:lnTo>
                  <a:pt x="192112" y="745108"/>
                </a:lnTo>
                <a:lnTo>
                  <a:pt x="217170" y="683640"/>
                </a:lnTo>
                <a:lnTo>
                  <a:pt x="233883" y="714375"/>
                </a:lnTo>
                <a:lnTo>
                  <a:pt x="292353" y="652906"/>
                </a:lnTo>
                <a:lnTo>
                  <a:pt x="359181" y="683640"/>
                </a:lnTo>
                <a:lnTo>
                  <a:pt x="400939" y="622173"/>
                </a:lnTo>
                <a:lnTo>
                  <a:pt x="451053" y="637539"/>
                </a:lnTo>
                <a:lnTo>
                  <a:pt x="509524" y="591438"/>
                </a:lnTo>
                <a:lnTo>
                  <a:pt x="559650" y="460882"/>
                </a:lnTo>
                <a:lnTo>
                  <a:pt x="509524" y="199643"/>
                </a:lnTo>
                <a:lnTo>
                  <a:pt x="37588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5321553" y="1921700"/>
            <a:ext cx="3311525" cy="1218565"/>
            <a:chOff x="5321553" y="1921700"/>
            <a:chExt cx="3311525" cy="1218565"/>
          </a:xfrm>
        </p:grpSpPr>
        <p:sp>
          <p:nvSpPr>
            <p:cNvPr id="11" name="object 11"/>
            <p:cNvSpPr/>
            <p:nvPr/>
          </p:nvSpPr>
          <p:spPr>
            <a:xfrm>
              <a:off x="5321553" y="2020824"/>
              <a:ext cx="3311525" cy="939165"/>
            </a:xfrm>
            <a:custGeom>
              <a:avLst/>
              <a:gdLst/>
              <a:ahLst/>
              <a:cxnLst/>
              <a:rect l="l" t="t" r="r" b="b"/>
              <a:pathLst>
                <a:path w="3311525" h="939164">
                  <a:moveTo>
                    <a:pt x="0" y="938784"/>
                  </a:moveTo>
                  <a:lnTo>
                    <a:pt x="3311271" y="938784"/>
                  </a:lnTo>
                </a:path>
                <a:path w="3311525" h="939164">
                  <a:moveTo>
                    <a:pt x="0" y="626363"/>
                  </a:moveTo>
                  <a:lnTo>
                    <a:pt x="3311271" y="626363"/>
                  </a:lnTo>
                </a:path>
                <a:path w="3311525" h="939164">
                  <a:moveTo>
                    <a:pt x="0" y="312420"/>
                  </a:moveTo>
                  <a:lnTo>
                    <a:pt x="3311271" y="312420"/>
                  </a:lnTo>
                </a:path>
                <a:path w="3311525" h="939164">
                  <a:moveTo>
                    <a:pt x="0" y="0"/>
                  </a:moveTo>
                  <a:lnTo>
                    <a:pt x="3311271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459602" y="2109089"/>
              <a:ext cx="3035300" cy="960119"/>
            </a:xfrm>
            <a:custGeom>
              <a:avLst/>
              <a:gdLst/>
              <a:ahLst/>
              <a:cxnLst/>
              <a:rect l="l" t="t" r="r" b="b"/>
              <a:pathLst>
                <a:path w="3035300" h="960119">
                  <a:moveTo>
                    <a:pt x="0" y="690499"/>
                  </a:moveTo>
                  <a:lnTo>
                    <a:pt x="275209" y="959612"/>
                  </a:lnTo>
                  <a:lnTo>
                    <a:pt x="552576" y="717931"/>
                  </a:lnTo>
                  <a:lnTo>
                    <a:pt x="828421" y="365887"/>
                  </a:lnTo>
                  <a:lnTo>
                    <a:pt x="1104265" y="0"/>
                  </a:lnTo>
                  <a:lnTo>
                    <a:pt x="1380108" y="179959"/>
                  </a:lnTo>
                  <a:lnTo>
                    <a:pt x="1655952" y="282066"/>
                  </a:lnTo>
                  <a:lnTo>
                    <a:pt x="1931797" y="225678"/>
                  </a:lnTo>
                  <a:lnTo>
                    <a:pt x="2207641" y="96138"/>
                  </a:lnTo>
                  <a:lnTo>
                    <a:pt x="2483485" y="570102"/>
                  </a:lnTo>
                  <a:lnTo>
                    <a:pt x="2759329" y="536575"/>
                  </a:lnTo>
                  <a:lnTo>
                    <a:pt x="3035300" y="606678"/>
                  </a:lnTo>
                </a:path>
              </a:pathLst>
            </a:custGeom>
            <a:ln w="28575">
              <a:solidFill>
                <a:srgbClr val="0057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22074" y="2762948"/>
              <a:ext cx="73533" cy="7353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97918" y="3032696"/>
              <a:ext cx="73533" cy="7353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75286" y="2790380"/>
              <a:ext cx="73533" cy="7353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51130" y="2438336"/>
              <a:ext cx="73533" cy="7353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26974" y="2072576"/>
              <a:ext cx="73533" cy="7353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02818" y="2252408"/>
              <a:ext cx="73533" cy="73532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78662" y="2354516"/>
              <a:ext cx="73532" cy="73533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54506" y="2298128"/>
              <a:ext cx="73532" cy="7353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30350" y="2168588"/>
              <a:ext cx="73532" cy="7353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06194" y="2642552"/>
              <a:ext cx="73533" cy="73533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82038" y="2609024"/>
              <a:ext cx="73532" cy="73533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457882" y="2679128"/>
              <a:ext cx="73532" cy="73533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459602" y="1958848"/>
              <a:ext cx="3035300" cy="1143635"/>
            </a:xfrm>
            <a:custGeom>
              <a:avLst/>
              <a:gdLst/>
              <a:ahLst/>
              <a:cxnLst/>
              <a:rect l="l" t="t" r="r" b="b"/>
              <a:pathLst>
                <a:path w="3035300" h="1143635">
                  <a:moveTo>
                    <a:pt x="0" y="1072388"/>
                  </a:moveTo>
                  <a:lnTo>
                    <a:pt x="275209" y="1143635"/>
                  </a:lnTo>
                  <a:lnTo>
                    <a:pt x="552576" y="808736"/>
                  </a:lnTo>
                  <a:lnTo>
                    <a:pt x="828421" y="755396"/>
                  </a:lnTo>
                  <a:lnTo>
                    <a:pt x="1104265" y="513079"/>
                  </a:lnTo>
                  <a:lnTo>
                    <a:pt x="1380108" y="80263"/>
                  </a:lnTo>
                  <a:lnTo>
                    <a:pt x="1655952" y="252475"/>
                  </a:lnTo>
                  <a:lnTo>
                    <a:pt x="1931797" y="346963"/>
                  </a:lnTo>
                  <a:lnTo>
                    <a:pt x="2207641" y="0"/>
                  </a:lnTo>
                  <a:lnTo>
                    <a:pt x="2483485" y="247903"/>
                  </a:lnTo>
                  <a:lnTo>
                    <a:pt x="2759329" y="450596"/>
                  </a:lnTo>
                  <a:lnTo>
                    <a:pt x="3035300" y="301243"/>
                  </a:lnTo>
                </a:path>
              </a:pathLst>
            </a:custGeom>
            <a:ln w="28575">
              <a:solidFill>
                <a:srgbClr val="0000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422074" y="2994596"/>
              <a:ext cx="73533" cy="73532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697918" y="3066224"/>
              <a:ext cx="73533" cy="73533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75286" y="2730944"/>
              <a:ext cx="73533" cy="73532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51130" y="2677604"/>
              <a:ext cx="73533" cy="73533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26974" y="2435288"/>
              <a:ext cx="73533" cy="73533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802818" y="2002472"/>
              <a:ext cx="73533" cy="73532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78662" y="2174684"/>
              <a:ext cx="73532" cy="73532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354506" y="2269172"/>
              <a:ext cx="73532" cy="73532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30350" y="1921700"/>
              <a:ext cx="73532" cy="73533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906194" y="2170112"/>
              <a:ext cx="73533" cy="73533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182038" y="2372804"/>
              <a:ext cx="73532" cy="7353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457882" y="2223452"/>
              <a:ext cx="73532" cy="73533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5459602" y="2137918"/>
              <a:ext cx="1104265" cy="659130"/>
            </a:xfrm>
            <a:custGeom>
              <a:avLst/>
              <a:gdLst/>
              <a:ahLst/>
              <a:cxnLst/>
              <a:rect l="l" t="t" r="r" b="b"/>
              <a:pathLst>
                <a:path w="1104265" h="659130">
                  <a:moveTo>
                    <a:pt x="0" y="474218"/>
                  </a:moveTo>
                  <a:lnTo>
                    <a:pt x="275209" y="659003"/>
                  </a:lnTo>
                  <a:lnTo>
                    <a:pt x="552576" y="292862"/>
                  </a:lnTo>
                  <a:lnTo>
                    <a:pt x="828421" y="100837"/>
                  </a:lnTo>
                  <a:lnTo>
                    <a:pt x="1103756" y="0"/>
                  </a:lnTo>
                </a:path>
              </a:pathLst>
            </a:custGeom>
            <a:ln w="28575">
              <a:solidFill>
                <a:srgbClr val="FF67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422074" y="2575496"/>
              <a:ext cx="73533" cy="73532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697918" y="2759900"/>
              <a:ext cx="73533" cy="73533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975286" y="2394140"/>
              <a:ext cx="73533" cy="73533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251130" y="2202116"/>
              <a:ext cx="73533" cy="73533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526974" y="2101532"/>
              <a:ext cx="73533" cy="73532"/>
            </a:xfrm>
            <a:prstGeom prst="rect">
              <a:avLst/>
            </a:prstGeom>
          </p:spPr>
        </p:pic>
      </p:grpSp>
      <p:sp>
        <p:nvSpPr>
          <p:cNvPr id="44" name="object 44"/>
          <p:cNvSpPr/>
          <p:nvPr/>
        </p:nvSpPr>
        <p:spPr>
          <a:xfrm>
            <a:off x="5321553" y="1707007"/>
            <a:ext cx="3311525" cy="0"/>
          </a:xfrm>
          <a:custGeom>
            <a:avLst/>
            <a:gdLst/>
            <a:ahLst/>
            <a:cxnLst/>
            <a:rect l="l" t="t" r="r" b="b"/>
            <a:pathLst>
              <a:path w="3311525">
                <a:moveTo>
                  <a:pt x="0" y="0"/>
                </a:moveTo>
                <a:lnTo>
                  <a:pt x="3311271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321553" y="3272916"/>
            <a:ext cx="3311525" cy="0"/>
          </a:xfrm>
          <a:custGeom>
            <a:avLst/>
            <a:gdLst/>
            <a:ahLst/>
            <a:cxnLst/>
            <a:rect l="l" t="t" r="r" b="b"/>
            <a:pathLst>
              <a:path w="3311525">
                <a:moveTo>
                  <a:pt x="0" y="0"/>
                </a:moveTo>
                <a:lnTo>
                  <a:pt x="3311271" y="0"/>
                </a:lnTo>
              </a:path>
            </a:pathLst>
          </a:custGeom>
          <a:ln w="9525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4946650" y="3180715"/>
            <a:ext cx="28384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4,000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946650" y="2867405"/>
            <a:ext cx="28384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4,500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946650" y="2553970"/>
            <a:ext cx="28384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5,000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946650" y="2240356"/>
            <a:ext cx="283845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5,500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946650" y="1927605"/>
            <a:ext cx="28384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6,000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4946650" y="1614296"/>
            <a:ext cx="28384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latin typeface="Calibri"/>
                <a:cs typeface="Calibri"/>
              </a:rPr>
              <a:t>6,500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7847838" y="3327272"/>
            <a:ext cx="75438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Calibri"/>
                <a:cs typeface="Calibri"/>
              </a:rPr>
              <a:t>Oct</a:t>
            </a:r>
            <a:r>
              <a:rPr sz="900" spc="190" dirty="0">
                <a:latin typeface="Calibri"/>
                <a:cs typeface="Calibri"/>
              </a:rPr>
              <a:t>  </a:t>
            </a:r>
            <a:r>
              <a:rPr sz="900" dirty="0">
                <a:latin typeface="Calibri"/>
                <a:cs typeface="Calibri"/>
              </a:rPr>
              <a:t>Nov</a:t>
            </a:r>
            <a:r>
              <a:rPr sz="900" spc="150" dirty="0">
                <a:latin typeface="Calibri"/>
                <a:cs typeface="Calibri"/>
              </a:rPr>
              <a:t>  </a:t>
            </a:r>
            <a:r>
              <a:rPr sz="900" spc="-25" dirty="0">
                <a:latin typeface="Calibri"/>
                <a:cs typeface="Calibri"/>
              </a:rPr>
              <a:t>Dec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719192" y="2208441"/>
            <a:ext cx="139700" cy="40195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55"/>
              </a:lnSpc>
            </a:pPr>
            <a:r>
              <a:rPr sz="900" spc="-10" dirty="0">
                <a:latin typeface="Calibri"/>
                <a:cs typeface="Calibri"/>
              </a:rPr>
              <a:t>KRW/kg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54" name="object 5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5831332" y="3570541"/>
            <a:ext cx="243839" cy="73533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451472" y="3570541"/>
            <a:ext cx="243840" cy="73533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071614" y="3570541"/>
            <a:ext cx="243839" cy="73533"/>
          </a:xfrm>
          <a:prstGeom prst="rect">
            <a:avLst/>
          </a:prstGeom>
        </p:spPr>
      </p:pic>
      <p:sp>
        <p:nvSpPr>
          <p:cNvPr id="57" name="object 57"/>
          <p:cNvSpPr txBox="1"/>
          <p:nvPr/>
        </p:nvSpPr>
        <p:spPr>
          <a:xfrm>
            <a:off x="5367273" y="3275075"/>
            <a:ext cx="2404110" cy="40449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</a:pPr>
            <a:r>
              <a:rPr sz="900" dirty="0">
                <a:latin typeface="Calibri"/>
                <a:cs typeface="Calibri"/>
              </a:rPr>
              <a:t>Jan</a:t>
            </a:r>
            <a:r>
              <a:rPr sz="900" spc="229" dirty="0">
                <a:latin typeface="Calibri"/>
                <a:cs typeface="Calibri"/>
              </a:rPr>
              <a:t>  </a:t>
            </a:r>
            <a:r>
              <a:rPr sz="900" dirty="0">
                <a:latin typeface="Calibri"/>
                <a:cs typeface="Calibri"/>
              </a:rPr>
              <a:t>Feb</a:t>
            </a:r>
            <a:r>
              <a:rPr sz="900" spc="185" dirty="0">
                <a:latin typeface="Calibri"/>
                <a:cs typeface="Calibri"/>
              </a:rPr>
              <a:t>  </a:t>
            </a:r>
            <a:r>
              <a:rPr sz="900" dirty="0">
                <a:latin typeface="Calibri"/>
                <a:cs typeface="Calibri"/>
              </a:rPr>
              <a:t>Mar</a:t>
            </a:r>
            <a:r>
              <a:rPr sz="900" spc="200" dirty="0">
                <a:latin typeface="Calibri"/>
                <a:cs typeface="Calibri"/>
              </a:rPr>
              <a:t>  </a:t>
            </a:r>
            <a:r>
              <a:rPr sz="900" dirty="0">
                <a:latin typeface="Calibri"/>
                <a:cs typeface="Calibri"/>
              </a:rPr>
              <a:t>Apr</a:t>
            </a:r>
            <a:r>
              <a:rPr sz="900" spc="160" dirty="0">
                <a:latin typeface="Calibri"/>
                <a:cs typeface="Calibri"/>
              </a:rPr>
              <a:t>  </a:t>
            </a:r>
            <a:r>
              <a:rPr sz="900" dirty="0">
                <a:latin typeface="Calibri"/>
                <a:cs typeface="Calibri"/>
              </a:rPr>
              <a:t>May</a:t>
            </a:r>
            <a:r>
              <a:rPr sz="900" spc="170" dirty="0">
                <a:latin typeface="Calibri"/>
                <a:cs typeface="Calibri"/>
              </a:rPr>
              <a:t>  </a:t>
            </a:r>
            <a:r>
              <a:rPr sz="900" dirty="0">
                <a:latin typeface="Calibri"/>
                <a:cs typeface="Calibri"/>
              </a:rPr>
              <a:t>Jun</a:t>
            </a:r>
            <a:r>
              <a:rPr sz="900" spc="200" dirty="0">
                <a:latin typeface="Calibri"/>
                <a:cs typeface="Calibri"/>
              </a:rPr>
              <a:t>  </a:t>
            </a:r>
            <a:r>
              <a:rPr sz="900" dirty="0">
                <a:latin typeface="Calibri"/>
                <a:cs typeface="Calibri"/>
              </a:rPr>
              <a:t>July</a:t>
            </a:r>
            <a:r>
              <a:rPr sz="900" spc="484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Aug</a:t>
            </a:r>
            <a:r>
              <a:rPr sz="900" spc="155" dirty="0">
                <a:latin typeface="Calibri"/>
                <a:cs typeface="Calibri"/>
              </a:rPr>
              <a:t>  </a:t>
            </a:r>
            <a:r>
              <a:rPr sz="900" spc="-25" dirty="0">
                <a:latin typeface="Calibri"/>
                <a:cs typeface="Calibri"/>
              </a:rPr>
              <a:t>Sep</a:t>
            </a:r>
            <a:endParaRPr sz="900" dirty="0">
              <a:latin typeface="Calibri"/>
              <a:cs typeface="Calibri"/>
            </a:endParaRPr>
          </a:p>
          <a:p>
            <a:pPr marL="734060">
              <a:lnSpc>
                <a:spcPct val="100000"/>
              </a:lnSpc>
              <a:spcBef>
                <a:spcPts val="409"/>
              </a:spcBef>
              <a:tabLst>
                <a:tab pos="1354455" algn="l"/>
                <a:tab pos="1974850" algn="l"/>
              </a:tabLst>
            </a:pPr>
            <a:r>
              <a:rPr sz="900" spc="-20" dirty="0">
                <a:latin typeface="Calibri"/>
                <a:cs typeface="Calibri"/>
              </a:rPr>
              <a:t>2023</a:t>
            </a:r>
            <a:r>
              <a:rPr sz="900" dirty="0">
                <a:latin typeface="Calibri"/>
                <a:cs typeface="Calibri"/>
              </a:rPr>
              <a:t>	</a:t>
            </a:r>
            <a:r>
              <a:rPr sz="900" spc="-20" dirty="0">
                <a:latin typeface="Calibri"/>
                <a:cs typeface="Calibri"/>
              </a:rPr>
              <a:t>2024</a:t>
            </a:r>
            <a:r>
              <a:rPr sz="900" dirty="0">
                <a:latin typeface="Calibri"/>
                <a:cs typeface="Calibri"/>
              </a:rPr>
              <a:t>	</a:t>
            </a:r>
            <a:r>
              <a:rPr sz="900" spc="-20" dirty="0">
                <a:latin typeface="Calibri"/>
                <a:cs typeface="Calibri"/>
              </a:rPr>
              <a:t>2025</a:t>
            </a:r>
            <a:endParaRPr sz="900" dirty="0">
              <a:latin typeface="Calibri"/>
              <a:cs typeface="Calibri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5142484" y="4338637"/>
            <a:ext cx="3525520" cy="1009650"/>
            <a:chOff x="5142484" y="4338637"/>
            <a:chExt cx="3525520" cy="1009650"/>
          </a:xfrm>
        </p:grpSpPr>
        <p:sp>
          <p:nvSpPr>
            <p:cNvPr id="59" name="object 59"/>
            <p:cNvSpPr/>
            <p:nvPr/>
          </p:nvSpPr>
          <p:spPr>
            <a:xfrm>
              <a:off x="5142484" y="4343400"/>
              <a:ext cx="3525520" cy="749935"/>
            </a:xfrm>
            <a:custGeom>
              <a:avLst/>
              <a:gdLst/>
              <a:ahLst/>
              <a:cxnLst/>
              <a:rect l="l" t="t" r="r" b="b"/>
              <a:pathLst>
                <a:path w="3525520" h="749935">
                  <a:moveTo>
                    <a:pt x="1270507" y="749807"/>
                  </a:moveTo>
                  <a:lnTo>
                    <a:pt x="3135884" y="749807"/>
                  </a:lnTo>
                </a:path>
                <a:path w="3525520" h="749935">
                  <a:moveTo>
                    <a:pt x="3474212" y="749807"/>
                  </a:moveTo>
                  <a:lnTo>
                    <a:pt x="3525266" y="749807"/>
                  </a:lnTo>
                </a:path>
                <a:path w="3525520" h="749935">
                  <a:moveTo>
                    <a:pt x="270763" y="749807"/>
                  </a:moveTo>
                  <a:lnTo>
                    <a:pt x="289051" y="749807"/>
                  </a:lnTo>
                </a:path>
                <a:path w="3525520" h="749935">
                  <a:moveTo>
                    <a:pt x="1034288" y="749807"/>
                  </a:moveTo>
                  <a:lnTo>
                    <a:pt x="1051052" y="749807"/>
                  </a:lnTo>
                </a:path>
                <a:path w="3525520" h="749935">
                  <a:moveTo>
                    <a:pt x="592327" y="749807"/>
                  </a:moveTo>
                  <a:lnTo>
                    <a:pt x="610615" y="749807"/>
                  </a:lnTo>
                </a:path>
                <a:path w="3525520" h="749935">
                  <a:moveTo>
                    <a:pt x="711200" y="749807"/>
                  </a:moveTo>
                  <a:lnTo>
                    <a:pt x="729488" y="749807"/>
                  </a:lnTo>
                </a:path>
                <a:path w="3525520" h="749935">
                  <a:moveTo>
                    <a:pt x="0" y="749807"/>
                  </a:moveTo>
                  <a:lnTo>
                    <a:pt x="51307" y="749807"/>
                  </a:lnTo>
                </a:path>
                <a:path w="3525520" h="749935">
                  <a:moveTo>
                    <a:pt x="830071" y="749807"/>
                  </a:moveTo>
                  <a:lnTo>
                    <a:pt x="932179" y="749807"/>
                  </a:lnTo>
                </a:path>
                <a:path w="3525520" h="749935">
                  <a:moveTo>
                    <a:pt x="3236467" y="749807"/>
                  </a:moveTo>
                  <a:lnTo>
                    <a:pt x="3254756" y="749807"/>
                  </a:lnTo>
                </a:path>
                <a:path w="3525520" h="749935">
                  <a:moveTo>
                    <a:pt x="3355340" y="749807"/>
                  </a:moveTo>
                  <a:lnTo>
                    <a:pt x="3373627" y="749807"/>
                  </a:lnTo>
                </a:path>
                <a:path w="3525520" h="749935">
                  <a:moveTo>
                    <a:pt x="389636" y="749807"/>
                  </a:moveTo>
                  <a:lnTo>
                    <a:pt x="491743" y="749807"/>
                  </a:lnTo>
                </a:path>
                <a:path w="3525520" h="749935">
                  <a:moveTo>
                    <a:pt x="151891" y="749807"/>
                  </a:moveTo>
                  <a:lnTo>
                    <a:pt x="170179" y="749807"/>
                  </a:lnTo>
                </a:path>
                <a:path w="3525520" h="749935">
                  <a:moveTo>
                    <a:pt x="1153160" y="749807"/>
                  </a:moveTo>
                  <a:lnTo>
                    <a:pt x="1169924" y="749807"/>
                  </a:lnTo>
                </a:path>
                <a:path w="3525520" h="749935">
                  <a:moveTo>
                    <a:pt x="389636" y="499872"/>
                  </a:moveTo>
                  <a:lnTo>
                    <a:pt x="729488" y="499872"/>
                  </a:lnTo>
                </a:path>
                <a:path w="3525520" h="749935">
                  <a:moveTo>
                    <a:pt x="270763" y="499872"/>
                  </a:moveTo>
                  <a:lnTo>
                    <a:pt x="289051" y="499872"/>
                  </a:lnTo>
                </a:path>
                <a:path w="3525520" h="749935">
                  <a:moveTo>
                    <a:pt x="830071" y="499872"/>
                  </a:moveTo>
                  <a:lnTo>
                    <a:pt x="3254756" y="499872"/>
                  </a:lnTo>
                </a:path>
                <a:path w="3525520" h="749935">
                  <a:moveTo>
                    <a:pt x="151891" y="499872"/>
                  </a:moveTo>
                  <a:lnTo>
                    <a:pt x="170179" y="499872"/>
                  </a:lnTo>
                </a:path>
                <a:path w="3525520" h="749935">
                  <a:moveTo>
                    <a:pt x="3355340" y="499872"/>
                  </a:moveTo>
                  <a:lnTo>
                    <a:pt x="3525266" y="499872"/>
                  </a:lnTo>
                </a:path>
                <a:path w="3525520" h="749935">
                  <a:moveTo>
                    <a:pt x="0" y="499872"/>
                  </a:moveTo>
                  <a:lnTo>
                    <a:pt x="51307" y="499872"/>
                  </a:lnTo>
                </a:path>
                <a:path w="3525520" h="749935">
                  <a:moveTo>
                    <a:pt x="270763" y="249936"/>
                  </a:moveTo>
                  <a:lnTo>
                    <a:pt x="289051" y="249936"/>
                  </a:lnTo>
                </a:path>
                <a:path w="3525520" h="749935">
                  <a:moveTo>
                    <a:pt x="151891" y="249936"/>
                  </a:moveTo>
                  <a:lnTo>
                    <a:pt x="170179" y="249936"/>
                  </a:lnTo>
                </a:path>
                <a:path w="3525520" h="749935">
                  <a:moveTo>
                    <a:pt x="0" y="249936"/>
                  </a:moveTo>
                  <a:lnTo>
                    <a:pt x="51307" y="249936"/>
                  </a:lnTo>
                </a:path>
                <a:path w="3525520" h="749935">
                  <a:moveTo>
                    <a:pt x="389636" y="249936"/>
                  </a:moveTo>
                  <a:lnTo>
                    <a:pt x="3525266" y="249936"/>
                  </a:lnTo>
                </a:path>
                <a:path w="3525520" h="749935">
                  <a:moveTo>
                    <a:pt x="0" y="0"/>
                  </a:moveTo>
                  <a:lnTo>
                    <a:pt x="3525266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5193792" y="4386071"/>
              <a:ext cx="3185160" cy="957580"/>
            </a:xfrm>
            <a:custGeom>
              <a:avLst/>
              <a:gdLst/>
              <a:ahLst/>
              <a:cxnLst/>
              <a:rect l="l" t="t" r="r" b="b"/>
              <a:pathLst>
                <a:path w="3185159" h="957579">
                  <a:moveTo>
                    <a:pt x="100584" y="0"/>
                  </a:moveTo>
                  <a:lnTo>
                    <a:pt x="0" y="0"/>
                  </a:lnTo>
                  <a:lnTo>
                    <a:pt x="0" y="957072"/>
                  </a:lnTo>
                  <a:lnTo>
                    <a:pt x="100584" y="957072"/>
                  </a:lnTo>
                  <a:lnTo>
                    <a:pt x="100584" y="0"/>
                  </a:lnTo>
                  <a:close/>
                </a:path>
                <a:path w="3185159" h="957579">
                  <a:moveTo>
                    <a:pt x="541020" y="478536"/>
                  </a:moveTo>
                  <a:lnTo>
                    <a:pt x="440436" y="478536"/>
                  </a:lnTo>
                  <a:lnTo>
                    <a:pt x="440436" y="957072"/>
                  </a:lnTo>
                  <a:lnTo>
                    <a:pt x="541020" y="957072"/>
                  </a:lnTo>
                  <a:lnTo>
                    <a:pt x="541020" y="478536"/>
                  </a:lnTo>
                  <a:close/>
                </a:path>
                <a:path w="3185159" h="957579">
                  <a:moveTo>
                    <a:pt x="982980" y="547116"/>
                  </a:moveTo>
                  <a:lnTo>
                    <a:pt x="880872" y="547116"/>
                  </a:lnTo>
                  <a:lnTo>
                    <a:pt x="880872" y="957072"/>
                  </a:lnTo>
                  <a:lnTo>
                    <a:pt x="982980" y="957072"/>
                  </a:lnTo>
                  <a:lnTo>
                    <a:pt x="982980" y="547116"/>
                  </a:lnTo>
                  <a:close/>
                </a:path>
                <a:path w="3185159" h="957579">
                  <a:moveTo>
                    <a:pt x="1423403" y="812292"/>
                  </a:moveTo>
                  <a:lnTo>
                    <a:pt x="1321308" y="812292"/>
                  </a:lnTo>
                  <a:lnTo>
                    <a:pt x="1321308" y="957072"/>
                  </a:lnTo>
                  <a:lnTo>
                    <a:pt x="1423403" y="957072"/>
                  </a:lnTo>
                  <a:lnTo>
                    <a:pt x="1423403" y="812292"/>
                  </a:lnTo>
                  <a:close/>
                </a:path>
                <a:path w="3185159" h="957579">
                  <a:moveTo>
                    <a:pt x="1863852" y="821436"/>
                  </a:moveTo>
                  <a:lnTo>
                    <a:pt x="1761744" y="821436"/>
                  </a:lnTo>
                  <a:lnTo>
                    <a:pt x="1761744" y="957072"/>
                  </a:lnTo>
                  <a:lnTo>
                    <a:pt x="1863852" y="957072"/>
                  </a:lnTo>
                  <a:lnTo>
                    <a:pt x="1863852" y="821436"/>
                  </a:lnTo>
                  <a:close/>
                </a:path>
                <a:path w="3185159" h="957579">
                  <a:moveTo>
                    <a:pt x="2304288" y="833628"/>
                  </a:moveTo>
                  <a:lnTo>
                    <a:pt x="2202180" y="833628"/>
                  </a:lnTo>
                  <a:lnTo>
                    <a:pt x="2202180" y="957072"/>
                  </a:lnTo>
                  <a:lnTo>
                    <a:pt x="2304288" y="957072"/>
                  </a:lnTo>
                  <a:lnTo>
                    <a:pt x="2304288" y="833628"/>
                  </a:lnTo>
                  <a:close/>
                </a:path>
                <a:path w="3185159" h="957579">
                  <a:moveTo>
                    <a:pt x="2744724" y="905256"/>
                  </a:moveTo>
                  <a:lnTo>
                    <a:pt x="2644140" y="905256"/>
                  </a:lnTo>
                  <a:lnTo>
                    <a:pt x="2644140" y="957072"/>
                  </a:lnTo>
                  <a:lnTo>
                    <a:pt x="2744724" y="957072"/>
                  </a:lnTo>
                  <a:lnTo>
                    <a:pt x="2744724" y="905256"/>
                  </a:lnTo>
                  <a:close/>
                </a:path>
                <a:path w="3185159" h="957579">
                  <a:moveTo>
                    <a:pt x="3185160" y="626364"/>
                  </a:moveTo>
                  <a:lnTo>
                    <a:pt x="3084576" y="626364"/>
                  </a:lnTo>
                  <a:lnTo>
                    <a:pt x="3084576" y="957072"/>
                  </a:lnTo>
                  <a:lnTo>
                    <a:pt x="3185160" y="957072"/>
                  </a:lnTo>
                  <a:lnTo>
                    <a:pt x="3185160" y="626364"/>
                  </a:lnTo>
                  <a:close/>
                </a:path>
              </a:pathLst>
            </a:custGeom>
            <a:solidFill>
              <a:srgbClr val="005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5312664" y="4416551"/>
              <a:ext cx="3185160" cy="927100"/>
            </a:xfrm>
            <a:custGeom>
              <a:avLst/>
              <a:gdLst/>
              <a:ahLst/>
              <a:cxnLst/>
              <a:rect l="l" t="t" r="r" b="b"/>
              <a:pathLst>
                <a:path w="3185159" h="927100">
                  <a:moveTo>
                    <a:pt x="100584" y="0"/>
                  </a:moveTo>
                  <a:lnTo>
                    <a:pt x="0" y="0"/>
                  </a:lnTo>
                  <a:lnTo>
                    <a:pt x="0" y="926592"/>
                  </a:lnTo>
                  <a:lnTo>
                    <a:pt x="100584" y="926592"/>
                  </a:lnTo>
                  <a:lnTo>
                    <a:pt x="100584" y="0"/>
                  </a:lnTo>
                  <a:close/>
                </a:path>
                <a:path w="3185159" h="927100">
                  <a:moveTo>
                    <a:pt x="541020" y="544068"/>
                  </a:moveTo>
                  <a:lnTo>
                    <a:pt x="440436" y="544068"/>
                  </a:lnTo>
                  <a:lnTo>
                    <a:pt x="440436" y="926592"/>
                  </a:lnTo>
                  <a:lnTo>
                    <a:pt x="541020" y="926592"/>
                  </a:lnTo>
                  <a:lnTo>
                    <a:pt x="541020" y="544068"/>
                  </a:lnTo>
                  <a:close/>
                </a:path>
                <a:path w="3185159" h="927100">
                  <a:moveTo>
                    <a:pt x="982980" y="582168"/>
                  </a:moveTo>
                  <a:lnTo>
                    <a:pt x="880872" y="582168"/>
                  </a:lnTo>
                  <a:lnTo>
                    <a:pt x="880872" y="926592"/>
                  </a:lnTo>
                  <a:lnTo>
                    <a:pt x="982980" y="926592"/>
                  </a:lnTo>
                  <a:lnTo>
                    <a:pt x="982980" y="582168"/>
                  </a:lnTo>
                  <a:close/>
                </a:path>
                <a:path w="3185159" h="927100">
                  <a:moveTo>
                    <a:pt x="1423416" y="803148"/>
                  </a:moveTo>
                  <a:lnTo>
                    <a:pt x="1321308" y="803148"/>
                  </a:lnTo>
                  <a:lnTo>
                    <a:pt x="1321308" y="926592"/>
                  </a:lnTo>
                  <a:lnTo>
                    <a:pt x="1423416" y="926592"/>
                  </a:lnTo>
                  <a:lnTo>
                    <a:pt x="1423416" y="803148"/>
                  </a:lnTo>
                  <a:close/>
                </a:path>
                <a:path w="3185159" h="927100">
                  <a:moveTo>
                    <a:pt x="1863852" y="765048"/>
                  </a:moveTo>
                  <a:lnTo>
                    <a:pt x="1761744" y="765048"/>
                  </a:lnTo>
                  <a:lnTo>
                    <a:pt x="1761744" y="926592"/>
                  </a:lnTo>
                  <a:lnTo>
                    <a:pt x="1863852" y="926592"/>
                  </a:lnTo>
                  <a:lnTo>
                    <a:pt x="1863852" y="765048"/>
                  </a:lnTo>
                  <a:close/>
                </a:path>
                <a:path w="3185159" h="927100">
                  <a:moveTo>
                    <a:pt x="2304288" y="847344"/>
                  </a:moveTo>
                  <a:lnTo>
                    <a:pt x="2202180" y="847344"/>
                  </a:lnTo>
                  <a:lnTo>
                    <a:pt x="2202180" y="926592"/>
                  </a:lnTo>
                  <a:lnTo>
                    <a:pt x="2304288" y="926592"/>
                  </a:lnTo>
                  <a:lnTo>
                    <a:pt x="2304288" y="847344"/>
                  </a:lnTo>
                  <a:close/>
                </a:path>
                <a:path w="3185159" h="927100">
                  <a:moveTo>
                    <a:pt x="2744724" y="885444"/>
                  </a:moveTo>
                  <a:lnTo>
                    <a:pt x="2642616" y="885444"/>
                  </a:lnTo>
                  <a:lnTo>
                    <a:pt x="2642616" y="926592"/>
                  </a:lnTo>
                  <a:lnTo>
                    <a:pt x="2744724" y="926592"/>
                  </a:lnTo>
                  <a:lnTo>
                    <a:pt x="2744724" y="885444"/>
                  </a:lnTo>
                  <a:close/>
                </a:path>
                <a:path w="3185159" h="927100">
                  <a:moveTo>
                    <a:pt x="3185160" y="420624"/>
                  </a:moveTo>
                  <a:lnTo>
                    <a:pt x="3084576" y="420624"/>
                  </a:lnTo>
                  <a:lnTo>
                    <a:pt x="3084576" y="926592"/>
                  </a:lnTo>
                  <a:lnTo>
                    <a:pt x="3185160" y="926592"/>
                  </a:lnTo>
                  <a:lnTo>
                    <a:pt x="3185160" y="420624"/>
                  </a:lnTo>
                  <a:close/>
                </a:path>
              </a:pathLst>
            </a:custGeom>
            <a:solidFill>
              <a:srgbClr val="0000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5431536" y="4460747"/>
              <a:ext cx="3185160" cy="882650"/>
            </a:xfrm>
            <a:custGeom>
              <a:avLst/>
              <a:gdLst/>
              <a:ahLst/>
              <a:cxnLst/>
              <a:rect l="l" t="t" r="r" b="b"/>
              <a:pathLst>
                <a:path w="3185159" h="882650">
                  <a:moveTo>
                    <a:pt x="100584" y="0"/>
                  </a:moveTo>
                  <a:lnTo>
                    <a:pt x="0" y="0"/>
                  </a:lnTo>
                  <a:lnTo>
                    <a:pt x="0" y="882396"/>
                  </a:lnTo>
                  <a:lnTo>
                    <a:pt x="100584" y="882396"/>
                  </a:lnTo>
                  <a:lnTo>
                    <a:pt x="100584" y="0"/>
                  </a:lnTo>
                  <a:close/>
                </a:path>
                <a:path w="3185159" h="882650">
                  <a:moveTo>
                    <a:pt x="541020" y="277368"/>
                  </a:moveTo>
                  <a:lnTo>
                    <a:pt x="440436" y="277368"/>
                  </a:lnTo>
                  <a:lnTo>
                    <a:pt x="440436" y="882396"/>
                  </a:lnTo>
                  <a:lnTo>
                    <a:pt x="541020" y="882396"/>
                  </a:lnTo>
                  <a:lnTo>
                    <a:pt x="541020" y="277368"/>
                  </a:lnTo>
                  <a:close/>
                </a:path>
                <a:path w="3185159" h="882650">
                  <a:moveTo>
                    <a:pt x="981456" y="536448"/>
                  </a:moveTo>
                  <a:lnTo>
                    <a:pt x="880872" y="536448"/>
                  </a:lnTo>
                  <a:lnTo>
                    <a:pt x="880872" y="882396"/>
                  </a:lnTo>
                  <a:lnTo>
                    <a:pt x="981456" y="882396"/>
                  </a:lnTo>
                  <a:lnTo>
                    <a:pt x="981456" y="536448"/>
                  </a:lnTo>
                  <a:close/>
                </a:path>
                <a:path w="3185159" h="882650">
                  <a:moveTo>
                    <a:pt x="1423416" y="716280"/>
                  </a:moveTo>
                  <a:lnTo>
                    <a:pt x="1321308" y="716280"/>
                  </a:lnTo>
                  <a:lnTo>
                    <a:pt x="1321308" y="882396"/>
                  </a:lnTo>
                  <a:lnTo>
                    <a:pt x="1423416" y="882396"/>
                  </a:lnTo>
                  <a:lnTo>
                    <a:pt x="1423416" y="716280"/>
                  </a:lnTo>
                  <a:close/>
                </a:path>
                <a:path w="3185159" h="882650">
                  <a:moveTo>
                    <a:pt x="1863852" y="748284"/>
                  </a:moveTo>
                  <a:lnTo>
                    <a:pt x="1761744" y="748284"/>
                  </a:lnTo>
                  <a:lnTo>
                    <a:pt x="1761744" y="882396"/>
                  </a:lnTo>
                  <a:lnTo>
                    <a:pt x="1863852" y="882396"/>
                  </a:lnTo>
                  <a:lnTo>
                    <a:pt x="1863852" y="748284"/>
                  </a:lnTo>
                  <a:close/>
                </a:path>
                <a:path w="3185159" h="882650">
                  <a:moveTo>
                    <a:pt x="2304288" y="752868"/>
                  </a:moveTo>
                  <a:lnTo>
                    <a:pt x="2202180" y="752868"/>
                  </a:lnTo>
                  <a:lnTo>
                    <a:pt x="2202180" y="882396"/>
                  </a:lnTo>
                  <a:lnTo>
                    <a:pt x="2304288" y="882396"/>
                  </a:lnTo>
                  <a:lnTo>
                    <a:pt x="2304288" y="752868"/>
                  </a:lnTo>
                  <a:close/>
                </a:path>
                <a:path w="3185159" h="882650">
                  <a:moveTo>
                    <a:pt x="2744724" y="832104"/>
                  </a:moveTo>
                  <a:lnTo>
                    <a:pt x="2642616" y="832104"/>
                  </a:lnTo>
                  <a:lnTo>
                    <a:pt x="2642616" y="882396"/>
                  </a:lnTo>
                  <a:lnTo>
                    <a:pt x="2744724" y="882396"/>
                  </a:lnTo>
                  <a:lnTo>
                    <a:pt x="2744724" y="832104"/>
                  </a:lnTo>
                  <a:close/>
                </a:path>
                <a:path w="3185159" h="882650">
                  <a:moveTo>
                    <a:pt x="3185160" y="573024"/>
                  </a:moveTo>
                  <a:lnTo>
                    <a:pt x="3084576" y="573024"/>
                  </a:lnTo>
                  <a:lnTo>
                    <a:pt x="3084576" y="882396"/>
                  </a:lnTo>
                  <a:lnTo>
                    <a:pt x="3185160" y="882396"/>
                  </a:lnTo>
                  <a:lnTo>
                    <a:pt x="3185160" y="573024"/>
                  </a:lnTo>
                  <a:close/>
                </a:path>
              </a:pathLst>
            </a:custGeom>
            <a:solidFill>
              <a:srgbClr val="FF67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5142484" y="5343144"/>
              <a:ext cx="3525520" cy="0"/>
            </a:xfrm>
            <a:custGeom>
              <a:avLst/>
              <a:gdLst/>
              <a:ahLst/>
              <a:cxnLst/>
              <a:rect l="l" t="t" r="r" b="b"/>
              <a:pathLst>
                <a:path w="3525520">
                  <a:moveTo>
                    <a:pt x="0" y="0"/>
                  </a:moveTo>
                  <a:lnTo>
                    <a:pt x="3525266" y="0"/>
                  </a:lnTo>
                </a:path>
              </a:pathLst>
            </a:custGeom>
            <a:ln w="952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4" name="object 64"/>
          <p:cNvSpPr/>
          <p:nvPr/>
        </p:nvSpPr>
        <p:spPr>
          <a:xfrm>
            <a:off x="5142484" y="4092702"/>
            <a:ext cx="3525520" cy="0"/>
          </a:xfrm>
          <a:custGeom>
            <a:avLst/>
            <a:gdLst/>
            <a:ahLst/>
            <a:cxnLst/>
            <a:rect l="l" t="t" r="r" b="b"/>
            <a:pathLst>
              <a:path w="3525520">
                <a:moveTo>
                  <a:pt x="0" y="0"/>
                </a:moveTo>
                <a:lnTo>
                  <a:pt x="3525266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4967096" y="5251196"/>
            <a:ext cx="8445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0" dirty="0">
                <a:latin typeface="Calibri"/>
                <a:cs typeface="Calibri"/>
              </a:rPr>
              <a:t>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4967096" y="5001259"/>
            <a:ext cx="8445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0" dirty="0">
                <a:latin typeface="Calibri"/>
                <a:cs typeface="Calibri"/>
              </a:rPr>
              <a:t>5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4908550" y="4751070"/>
            <a:ext cx="14160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10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4908550" y="4500753"/>
            <a:ext cx="14160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15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4908550" y="4250817"/>
            <a:ext cx="14160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20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4908550" y="4000627"/>
            <a:ext cx="14160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25" dirty="0">
                <a:latin typeface="Calibri"/>
                <a:cs typeface="Calibri"/>
              </a:rPr>
              <a:t>25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71" name="object 71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5250307" y="5444490"/>
            <a:ext cx="129412" cy="123825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5600700" y="5466257"/>
            <a:ext cx="224789" cy="208280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5980810" y="5460504"/>
            <a:ext cx="722503" cy="438150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6946138" y="5464428"/>
            <a:ext cx="200151" cy="181508"/>
          </a:xfrm>
          <a:prstGeom prst="rect">
            <a:avLst/>
          </a:prstGeom>
        </p:spPr>
      </p:pic>
      <p:sp>
        <p:nvSpPr>
          <p:cNvPr id="75" name="object 75"/>
          <p:cNvSpPr/>
          <p:nvPr/>
        </p:nvSpPr>
        <p:spPr>
          <a:xfrm>
            <a:off x="7323073" y="5465546"/>
            <a:ext cx="266700" cy="261620"/>
          </a:xfrm>
          <a:custGeom>
            <a:avLst/>
            <a:gdLst/>
            <a:ahLst/>
            <a:cxnLst/>
            <a:rect l="l" t="t" r="r" b="b"/>
            <a:pathLst>
              <a:path w="266700" h="261620">
                <a:moveTo>
                  <a:pt x="8508" y="180339"/>
                </a:moveTo>
                <a:lnTo>
                  <a:pt x="0" y="189229"/>
                </a:lnTo>
                <a:lnTo>
                  <a:pt x="35941" y="261619"/>
                </a:lnTo>
                <a:lnTo>
                  <a:pt x="43179" y="255269"/>
                </a:lnTo>
                <a:lnTo>
                  <a:pt x="31750" y="232409"/>
                </a:lnTo>
                <a:lnTo>
                  <a:pt x="39471" y="224789"/>
                </a:lnTo>
                <a:lnTo>
                  <a:pt x="27685" y="224789"/>
                </a:lnTo>
                <a:lnTo>
                  <a:pt x="17272" y="204469"/>
                </a:lnTo>
                <a:lnTo>
                  <a:pt x="15367" y="200659"/>
                </a:lnTo>
                <a:lnTo>
                  <a:pt x="12953" y="196850"/>
                </a:lnTo>
                <a:lnTo>
                  <a:pt x="10159" y="191769"/>
                </a:lnTo>
                <a:lnTo>
                  <a:pt x="31171" y="191769"/>
                </a:lnTo>
                <a:lnTo>
                  <a:pt x="8508" y="180339"/>
                </a:lnTo>
                <a:close/>
              </a:path>
              <a:path w="266700" h="261620">
                <a:moveTo>
                  <a:pt x="31171" y="191769"/>
                </a:moveTo>
                <a:lnTo>
                  <a:pt x="10159" y="191769"/>
                </a:lnTo>
                <a:lnTo>
                  <a:pt x="15875" y="194309"/>
                </a:lnTo>
                <a:lnTo>
                  <a:pt x="20066" y="196850"/>
                </a:lnTo>
                <a:lnTo>
                  <a:pt x="23114" y="198119"/>
                </a:lnTo>
                <a:lnTo>
                  <a:pt x="44069" y="208279"/>
                </a:lnTo>
                <a:lnTo>
                  <a:pt x="27685" y="224789"/>
                </a:lnTo>
                <a:lnTo>
                  <a:pt x="39471" y="224789"/>
                </a:lnTo>
                <a:lnTo>
                  <a:pt x="51053" y="213359"/>
                </a:lnTo>
                <a:lnTo>
                  <a:pt x="73979" y="213359"/>
                </a:lnTo>
                <a:lnTo>
                  <a:pt x="31171" y="191769"/>
                </a:lnTo>
                <a:close/>
              </a:path>
              <a:path w="266700" h="261620">
                <a:moveTo>
                  <a:pt x="73979" y="213359"/>
                </a:moveTo>
                <a:lnTo>
                  <a:pt x="51053" y="213359"/>
                </a:lnTo>
                <a:lnTo>
                  <a:pt x="74041" y="224789"/>
                </a:lnTo>
                <a:lnTo>
                  <a:pt x="81533" y="217169"/>
                </a:lnTo>
                <a:lnTo>
                  <a:pt x="73979" y="213359"/>
                </a:lnTo>
                <a:close/>
              </a:path>
              <a:path w="266700" h="261620">
                <a:moveTo>
                  <a:pt x="57150" y="162559"/>
                </a:moveTo>
                <a:lnTo>
                  <a:pt x="50037" y="170179"/>
                </a:lnTo>
                <a:lnTo>
                  <a:pt x="79121" y="199389"/>
                </a:lnTo>
                <a:lnTo>
                  <a:pt x="84835" y="201929"/>
                </a:lnTo>
                <a:lnTo>
                  <a:pt x="95376" y="201929"/>
                </a:lnTo>
                <a:lnTo>
                  <a:pt x="99822" y="200659"/>
                </a:lnTo>
                <a:lnTo>
                  <a:pt x="103504" y="196850"/>
                </a:lnTo>
                <a:lnTo>
                  <a:pt x="106679" y="193039"/>
                </a:lnTo>
                <a:lnTo>
                  <a:pt x="107632" y="191769"/>
                </a:lnTo>
                <a:lnTo>
                  <a:pt x="90297" y="191769"/>
                </a:lnTo>
                <a:lnTo>
                  <a:pt x="84768" y="189229"/>
                </a:lnTo>
                <a:lnTo>
                  <a:pt x="78740" y="184150"/>
                </a:lnTo>
                <a:lnTo>
                  <a:pt x="57150" y="162559"/>
                </a:lnTo>
                <a:close/>
              </a:path>
              <a:path w="266700" h="261620">
                <a:moveTo>
                  <a:pt x="83057" y="137159"/>
                </a:moveTo>
                <a:lnTo>
                  <a:pt x="75946" y="143509"/>
                </a:lnTo>
                <a:lnTo>
                  <a:pt x="101219" y="168909"/>
                </a:lnTo>
                <a:lnTo>
                  <a:pt x="102234" y="170179"/>
                </a:lnTo>
                <a:lnTo>
                  <a:pt x="102870" y="172719"/>
                </a:lnTo>
                <a:lnTo>
                  <a:pt x="104012" y="175259"/>
                </a:lnTo>
                <a:lnTo>
                  <a:pt x="104267" y="177800"/>
                </a:lnTo>
                <a:lnTo>
                  <a:pt x="103504" y="182879"/>
                </a:lnTo>
                <a:lnTo>
                  <a:pt x="102234" y="185419"/>
                </a:lnTo>
                <a:lnTo>
                  <a:pt x="99949" y="187959"/>
                </a:lnTo>
                <a:lnTo>
                  <a:pt x="95349" y="191769"/>
                </a:lnTo>
                <a:lnTo>
                  <a:pt x="107632" y="191769"/>
                </a:lnTo>
                <a:lnTo>
                  <a:pt x="108584" y="190500"/>
                </a:lnTo>
                <a:lnTo>
                  <a:pt x="109347" y="186689"/>
                </a:lnTo>
                <a:lnTo>
                  <a:pt x="109981" y="182879"/>
                </a:lnTo>
                <a:lnTo>
                  <a:pt x="109981" y="179069"/>
                </a:lnTo>
                <a:lnTo>
                  <a:pt x="109220" y="176529"/>
                </a:lnTo>
                <a:lnTo>
                  <a:pt x="121183" y="176529"/>
                </a:lnTo>
                <a:lnTo>
                  <a:pt x="122427" y="175259"/>
                </a:lnTo>
                <a:lnTo>
                  <a:pt x="119506" y="172719"/>
                </a:lnTo>
                <a:lnTo>
                  <a:pt x="115824" y="170179"/>
                </a:lnTo>
                <a:lnTo>
                  <a:pt x="111505" y="165100"/>
                </a:lnTo>
                <a:lnTo>
                  <a:pt x="83057" y="137159"/>
                </a:lnTo>
                <a:close/>
              </a:path>
              <a:path w="266700" h="261620">
                <a:moveTo>
                  <a:pt x="121183" y="176529"/>
                </a:moveTo>
                <a:lnTo>
                  <a:pt x="109220" y="176529"/>
                </a:lnTo>
                <a:lnTo>
                  <a:pt x="116204" y="181609"/>
                </a:lnTo>
                <a:lnTo>
                  <a:pt x="121183" y="176529"/>
                </a:lnTo>
                <a:close/>
              </a:path>
              <a:path w="266700" h="261620">
                <a:moveTo>
                  <a:pt x="149605" y="135889"/>
                </a:moveTo>
                <a:lnTo>
                  <a:pt x="135762" y="135889"/>
                </a:lnTo>
                <a:lnTo>
                  <a:pt x="137668" y="137159"/>
                </a:lnTo>
                <a:lnTo>
                  <a:pt x="139319" y="138429"/>
                </a:lnTo>
                <a:lnTo>
                  <a:pt x="141097" y="139700"/>
                </a:lnTo>
                <a:lnTo>
                  <a:pt x="141731" y="142239"/>
                </a:lnTo>
                <a:lnTo>
                  <a:pt x="141604" y="144779"/>
                </a:lnTo>
                <a:lnTo>
                  <a:pt x="131572" y="156209"/>
                </a:lnTo>
                <a:lnTo>
                  <a:pt x="129412" y="157479"/>
                </a:lnTo>
                <a:lnTo>
                  <a:pt x="127253" y="157479"/>
                </a:lnTo>
                <a:lnTo>
                  <a:pt x="125349" y="158750"/>
                </a:lnTo>
                <a:lnTo>
                  <a:pt x="128904" y="165100"/>
                </a:lnTo>
                <a:lnTo>
                  <a:pt x="131191" y="165100"/>
                </a:lnTo>
                <a:lnTo>
                  <a:pt x="133476" y="163829"/>
                </a:lnTo>
                <a:lnTo>
                  <a:pt x="138302" y="161289"/>
                </a:lnTo>
                <a:lnTo>
                  <a:pt x="140461" y="158750"/>
                </a:lnTo>
                <a:lnTo>
                  <a:pt x="142621" y="157479"/>
                </a:lnTo>
                <a:lnTo>
                  <a:pt x="147193" y="152400"/>
                </a:lnTo>
                <a:lnTo>
                  <a:pt x="149732" y="147319"/>
                </a:lnTo>
                <a:lnTo>
                  <a:pt x="150241" y="142239"/>
                </a:lnTo>
                <a:lnTo>
                  <a:pt x="150368" y="140969"/>
                </a:lnTo>
                <a:lnTo>
                  <a:pt x="150495" y="139700"/>
                </a:lnTo>
                <a:lnTo>
                  <a:pt x="150622" y="138429"/>
                </a:lnTo>
                <a:lnTo>
                  <a:pt x="149605" y="135889"/>
                </a:lnTo>
                <a:close/>
              </a:path>
              <a:path w="266700" h="261620">
                <a:moveTo>
                  <a:pt x="117475" y="105409"/>
                </a:moveTo>
                <a:lnTo>
                  <a:pt x="115570" y="106679"/>
                </a:lnTo>
                <a:lnTo>
                  <a:pt x="113537" y="106679"/>
                </a:lnTo>
                <a:lnTo>
                  <a:pt x="111505" y="107950"/>
                </a:lnTo>
                <a:lnTo>
                  <a:pt x="109347" y="109219"/>
                </a:lnTo>
                <a:lnTo>
                  <a:pt x="107315" y="110489"/>
                </a:lnTo>
                <a:lnTo>
                  <a:pt x="105409" y="113029"/>
                </a:lnTo>
                <a:lnTo>
                  <a:pt x="102743" y="115569"/>
                </a:lnTo>
                <a:lnTo>
                  <a:pt x="100837" y="118109"/>
                </a:lnTo>
                <a:lnTo>
                  <a:pt x="98805" y="124459"/>
                </a:lnTo>
                <a:lnTo>
                  <a:pt x="98678" y="127000"/>
                </a:lnTo>
                <a:lnTo>
                  <a:pt x="99949" y="133350"/>
                </a:lnTo>
                <a:lnTo>
                  <a:pt x="101346" y="135889"/>
                </a:lnTo>
                <a:lnTo>
                  <a:pt x="103377" y="137159"/>
                </a:lnTo>
                <a:lnTo>
                  <a:pt x="105791" y="139700"/>
                </a:lnTo>
                <a:lnTo>
                  <a:pt x="108839" y="140969"/>
                </a:lnTo>
                <a:lnTo>
                  <a:pt x="115950" y="142239"/>
                </a:lnTo>
                <a:lnTo>
                  <a:pt x="120142" y="140969"/>
                </a:lnTo>
                <a:lnTo>
                  <a:pt x="128397" y="137159"/>
                </a:lnTo>
                <a:lnTo>
                  <a:pt x="131318" y="135889"/>
                </a:lnTo>
                <a:lnTo>
                  <a:pt x="149605" y="135889"/>
                </a:lnTo>
                <a:lnTo>
                  <a:pt x="149098" y="134619"/>
                </a:lnTo>
                <a:lnTo>
                  <a:pt x="146507" y="132079"/>
                </a:lnTo>
                <a:lnTo>
                  <a:pt x="110998" y="132079"/>
                </a:lnTo>
                <a:lnTo>
                  <a:pt x="109347" y="129539"/>
                </a:lnTo>
                <a:lnTo>
                  <a:pt x="107950" y="128269"/>
                </a:lnTo>
                <a:lnTo>
                  <a:pt x="107187" y="127000"/>
                </a:lnTo>
                <a:lnTo>
                  <a:pt x="107314" y="124459"/>
                </a:lnTo>
                <a:lnTo>
                  <a:pt x="107378" y="123189"/>
                </a:lnTo>
                <a:lnTo>
                  <a:pt x="107442" y="121919"/>
                </a:lnTo>
                <a:lnTo>
                  <a:pt x="108584" y="120650"/>
                </a:lnTo>
                <a:lnTo>
                  <a:pt x="110617" y="118109"/>
                </a:lnTo>
                <a:lnTo>
                  <a:pt x="113537" y="115569"/>
                </a:lnTo>
                <a:lnTo>
                  <a:pt x="116967" y="113029"/>
                </a:lnTo>
                <a:lnTo>
                  <a:pt x="120903" y="113029"/>
                </a:lnTo>
                <a:lnTo>
                  <a:pt x="117475" y="105409"/>
                </a:lnTo>
                <a:close/>
              </a:path>
              <a:path w="266700" h="261620">
                <a:moveTo>
                  <a:pt x="132460" y="125729"/>
                </a:moveTo>
                <a:lnTo>
                  <a:pt x="128270" y="127000"/>
                </a:lnTo>
                <a:lnTo>
                  <a:pt x="123444" y="129539"/>
                </a:lnTo>
                <a:lnTo>
                  <a:pt x="119760" y="130809"/>
                </a:lnTo>
                <a:lnTo>
                  <a:pt x="116840" y="132079"/>
                </a:lnTo>
                <a:lnTo>
                  <a:pt x="146507" y="132079"/>
                </a:lnTo>
                <a:lnTo>
                  <a:pt x="142621" y="128269"/>
                </a:lnTo>
                <a:lnTo>
                  <a:pt x="139446" y="127000"/>
                </a:lnTo>
                <a:lnTo>
                  <a:pt x="132460" y="125729"/>
                </a:lnTo>
                <a:close/>
              </a:path>
              <a:path w="266700" h="261620">
                <a:moveTo>
                  <a:pt x="146932" y="96519"/>
                </a:moveTo>
                <a:lnTo>
                  <a:pt x="133857" y="96519"/>
                </a:lnTo>
                <a:lnTo>
                  <a:pt x="155194" y="118109"/>
                </a:lnTo>
                <a:lnTo>
                  <a:pt x="160020" y="123189"/>
                </a:lnTo>
                <a:lnTo>
                  <a:pt x="164337" y="125729"/>
                </a:lnTo>
                <a:lnTo>
                  <a:pt x="171830" y="125729"/>
                </a:lnTo>
                <a:lnTo>
                  <a:pt x="175386" y="124459"/>
                </a:lnTo>
                <a:lnTo>
                  <a:pt x="178816" y="120650"/>
                </a:lnTo>
                <a:lnTo>
                  <a:pt x="181355" y="118109"/>
                </a:lnTo>
                <a:lnTo>
                  <a:pt x="183133" y="115569"/>
                </a:lnTo>
                <a:lnTo>
                  <a:pt x="166750" y="115569"/>
                </a:lnTo>
                <a:lnTo>
                  <a:pt x="164337" y="114300"/>
                </a:lnTo>
                <a:lnTo>
                  <a:pt x="146932" y="96519"/>
                </a:lnTo>
                <a:close/>
              </a:path>
              <a:path w="266700" h="261620">
                <a:moveTo>
                  <a:pt x="178434" y="109219"/>
                </a:moveTo>
                <a:lnTo>
                  <a:pt x="177546" y="110489"/>
                </a:lnTo>
                <a:lnTo>
                  <a:pt x="176402" y="111759"/>
                </a:lnTo>
                <a:lnTo>
                  <a:pt x="174751" y="113029"/>
                </a:lnTo>
                <a:lnTo>
                  <a:pt x="172847" y="115569"/>
                </a:lnTo>
                <a:lnTo>
                  <a:pt x="183133" y="115569"/>
                </a:lnTo>
                <a:lnTo>
                  <a:pt x="184023" y="114300"/>
                </a:lnTo>
                <a:lnTo>
                  <a:pt x="178434" y="109219"/>
                </a:lnTo>
                <a:close/>
              </a:path>
              <a:path w="266700" h="261620">
                <a:moveTo>
                  <a:pt x="159639" y="60959"/>
                </a:moveTo>
                <a:lnTo>
                  <a:pt x="153416" y="66039"/>
                </a:lnTo>
                <a:lnTo>
                  <a:pt x="156845" y="69850"/>
                </a:lnTo>
                <a:lnTo>
                  <a:pt x="161035" y="73659"/>
                </a:lnTo>
                <a:lnTo>
                  <a:pt x="165989" y="78739"/>
                </a:lnTo>
                <a:lnTo>
                  <a:pt x="192785" y="105409"/>
                </a:lnTo>
                <a:lnTo>
                  <a:pt x="199898" y="97789"/>
                </a:lnTo>
                <a:lnTo>
                  <a:pt x="179070" y="77469"/>
                </a:lnTo>
                <a:lnTo>
                  <a:pt x="178053" y="76200"/>
                </a:lnTo>
                <a:lnTo>
                  <a:pt x="177165" y="74929"/>
                </a:lnTo>
                <a:lnTo>
                  <a:pt x="173735" y="71119"/>
                </a:lnTo>
                <a:lnTo>
                  <a:pt x="172593" y="67309"/>
                </a:lnTo>
                <a:lnTo>
                  <a:pt x="167512" y="67309"/>
                </a:lnTo>
                <a:lnTo>
                  <a:pt x="159639" y="60959"/>
                </a:lnTo>
                <a:close/>
              </a:path>
              <a:path w="266700" h="261620">
                <a:moveTo>
                  <a:pt x="124078" y="73659"/>
                </a:moveTo>
                <a:lnTo>
                  <a:pt x="118999" y="82550"/>
                </a:lnTo>
                <a:lnTo>
                  <a:pt x="128397" y="91439"/>
                </a:lnTo>
                <a:lnTo>
                  <a:pt x="122300" y="97789"/>
                </a:lnTo>
                <a:lnTo>
                  <a:pt x="127761" y="102869"/>
                </a:lnTo>
                <a:lnTo>
                  <a:pt x="133857" y="96519"/>
                </a:lnTo>
                <a:lnTo>
                  <a:pt x="146932" y="96519"/>
                </a:lnTo>
                <a:lnTo>
                  <a:pt x="140716" y="90169"/>
                </a:lnTo>
                <a:lnTo>
                  <a:pt x="145859" y="85089"/>
                </a:lnTo>
                <a:lnTo>
                  <a:pt x="135381" y="85089"/>
                </a:lnTo>
                <a:lnTo>
                  <a:pt x="124078" y="73659"/>
                </a:lnTo>
                <a:close/>
              </a:path>
              <a:path w="266700" h="261620">
                <a:moveTo>
                  <a:pt x="145542" y="74929"/>
                </a:moveTo>
                <a:lnTo>
                  <a:pt x="135381" y="85089"/>
                </a:lnTo>
                <a:lnTo>
                  <a:pt x="145859" y="85089"/>
                </a:lnTo>
                <a:lnTo>
                  <a:pt x="151002" y="80009"/>
                </a:lnTo>
                <a:lnTo>
                  <a:pt x="145542" y="74929"/>
                </a:lnTo>
                <a:close/>
              </a:path>
              <a:path w="266700" h="261620">
                <a:moveTo>
                  <a:pt x="186690" y="33019"/>
                </a:moveTo>
                <a:lnTo>
                  <a:pt x="179577" y="40639"/>
                </a:lnTo>
                <a:lnTo>
                  <a:pt x="218694" y="80009"/>
                </a:lnTo>
                <a:lnTo>
                  <a:pt x="225805" y="72389"/>
                </a:lnTo>
                <a:lnTo>
                  <a:pt x="186690" y="33019"/>
                </a:lnTo>
                <a:close/>
              </a:path>
              <a:path w="266700" h="261620">
                <a:moveTo>
                  <a:pt x="172339" y="45719"/>
                </a:moveTo>
                <a:lnTo>
                  <a:pt x="171576" y="46989"/>
                </a:lnTo>
                <a:lnTo>
                  <a:pt x="170815" y="46989"/>
                </a:lnTo>
                <a:lnTo>
                  <a:pt x="167767" y="50800"/>
                </a:lnTo>
                <a:lnTo>
                  <a:pt x="166370" y="53339"/>
                </a:lnTo>
                <a:lnTo>
                  <a:pt x="165861" y="57150"/>
                </a:lnTo>
                <a:lnTo>
                  <a:pt x="165480" y="60959"/>
                </a:lnTo>
                <a:lnTo>
                  <a:pt x="166116" y="63500"/>
                </a:lnTo>
                <a:lnTo>
                  <a:pt x="167894" y="67309"/>
                </a:lnTo>
                <a:lnTo>
                  <a:pt x="172593" y="67309"/>
                </a:lnTo>
                <a:lnTo>
                  <a:pt x="172720" y="60959"/>
                </a:lnTo>
                <a:lnTo>
                  <a:pt x="173990" y="57150"/>
                </a:lnTo>
                <a:lnTo>
                  <a:pt x="176402" y="54609"/>
                </a:lnTo>
                <a:lnTo>
                  <a:pt x="177292" y="54609"/>
                </a:lnTo>
                <a:lnTo>
                  <a:pt x="179070" y="53339"/>
                </a:lnTo>
                <a:lnTo>
                  <a:pt x="172339" y="45719"/>
                </a:lnTo>
                <a:close/>
              </a:path>
              <a:path w="266700" h="261620">
                <a:moveTo>
                  <a:pt x="241553" y="8889"/>
                </a:moveTo>
                <a:lnTo>
                  <a:pt x="224790" y="8889"/>
                </a:lnTo>
                <a:lnTo>
                  <a:pt x="227710" y="10159"/>
                </a:lnTo>
                <a:lnTo>
                  <a:pt x="230504" y="11429"/>
                </a:lnTo>
                <a:lnTo>
                  <a:pt x="232791" y="13969"/>
                </a:lnTo>
                <a:lnTo>
                  <a:pt x="233679" y="15239"/>
                </a:lnTo>
                <a:lnTo>
                  <a:pt x="226059" y="22859"/>
                </a:lnTo>
                <a:lnTo>
                  <a:pt x="221487" y="29209"/>
                </a:lnTo>
                <a:lnTo>
                  <a:pt x="219964" y="35559"/>
                </a:lnTo>
                <a:lnTo>
                  <a:pt x="218312" y="41909"/>
                </a:lnTo>
                <a:lnTo>
                  <a:pt x="219964" y="48259"/>
                </a:lnTo>
                <a:lnTo>
                  <a:pt x="224662" y="53339"/>
                </a:lnTo>
                <a:lnTo>
                  <a:pt x="226568" y="54609"/>
                </a:lnTo>
                <a:lnTo>
                  <a:pt x="228853" y="55879"/>
                </a:lnTo>
                <a:lnTo>
                  <a:pt x="234187" y="58419"/>
                </a:lnTo>
                <a:lnTo>
                  <a:pt x="236981" y="58419"/>
                </a:lnTo>
                <a:lnTo>
                  <a:pt x="239775" y="57150"/>
                </a:lnTo>
                <a:lnTo>
                  <a:pt x="242697" y="55879"/>
                </a:lnTo>
                <a:lnTo>
                  <a:pt x="245364" y="54609"/>
                </a:lnTo>
                <a:lnTo>
                  <a:pt x="250571" y="49529"/>
                </a:lnTo>
                <a:lnTo>
                  <a:pt x="251459" y="48259"/>
                </a:lnTo>
                <a:lnTo>
                  <a:pt x="235457" y="48259"/>
                </a:lnTo>
                <a:lnTo>
                  <a:pt x="233172" y="46989"/>
                </a:lnTo>
                <a:lnTo>
                  <a:pt x="231012" y="44450"/>
                </a:lnTo>
                <a:lnTo>
                  <a:pt x="227583" y="41909"/>
                </a:lnTo>
                <a:lnTo>
                  <a:pt x="226822" y="38100"/>
                </a:lnTo>
                <a:lnTo>
                  <a:pt x="228600" y="33019"/>
                </a:lnTo>
                <a:lnTo>
                  <a:pt x="230504" y="29209"/>
                </a:lnTo>
                <a:lnTo>
                  <a:pt x="233933" y="24129"/>
                </a:lnTo>
                <a:lnTo>
                  <a:pt x="238759" y="19050"/>
                </a:lnTo>
                <a:lnTo>
                  <a:pt x="252175" y="19050"/>
                </a:lnTo>
                <a:lnTo>
                  <a:pt x="241553" y="8889"/>
                </a:lnTo>
                <a:close/>
              </a:path>
              <a:path w="266700" h="261620">
                <a:moveTo>
                  <a:pt x="252175" y="19050"/>
                </a:moveTo>
                <a:lnTo>
                  <a:pt x="238759" y="19050"/>
                </a:lnTo>
                <a:lnTo>
                  <a:pt x="245491" y="26669"/>
                </a:lnTo>
                <a:lnTo>
                  <a:pt x="246252" y="26669"/>
                </a:lnTo>
                <a:lnTo>
                  <a:pt x="246887" y="27939"/>
                </a:lnTo>
                <a:lnTo>
                  <a:pt x="247396" y="29209"/>
                </a:lnTo>
                <a:lnTo>
                  <a:pt x="248539" y="31750"/>
                </a:lnTo>
                <a:lnTo>
                  <a:pt x="249047" y="34289"/>
                </a:lnTo>
                <a:lnTo>
                  <a:pt x="248284" y="40639"/>
                </a:lnTo>
                <a:lnTo>
                  <a:pt x="246887" y="43179"/>
                </a:lnTo>
                <a:lnTo>
                  <a:pt x="242570" y="46989"/>
                </a:lnTo>
                <a:lnTo>
                  <a:pt x="240410" y="48259"/>
                </a:lnTo>
                <a:lnTo>
                  <a:pt x="251459" y="48259"/>
                </a:lnTo>
                <a:lnTo>
                  <a:pt x="252349" y="46989"/>
                </a:lnTo>
                <a:lnTo>
                  <a:pt x="253237" y="43179"/>
                </a:lnTo>
                <a:lnTo>
                  <a:pt x="254253" y="40639"/>
                </a:lnTo>
                <a:lnTo>
                  <a:pt x="254423" y="38100"/>
                </a:lnTo>
                <a:lnTo>
                  <a:pt x="254507" y="36829"/>
                </a:lnTo>
                <a:lnTo>
                  <a:pt x="254000" y="34289"/>
                </a:lnTo>
                <a:lnTo>
                  <a:pt x="263601" y="34289"/>
                </a:lnTo>
                <a:lnTo>
                  <a:pt x="266192" y="31750"/>
                </a:lnTo>
                <a:lnTo>
                  <a:pt x="263398" y="30479"/>
                </a:lnTo>
                <a:lnTo>
                  <a:pt x="260096" y="26669"/>
                </a:lnTo>
                <a:lnTo>
                  <a:pt x="256158" y="22859"/>
                </a:lnTo>
                <a:lnTo>
                  <a:pt x="252175" y="19050"/>
                </a:lnTo>
                <a:close/>
              </a:path>
              <a:path w="266700" h="261620">
                <a:moveTo>
                  <a:pt x="263601" y="34289"/>
                </a:moveTo>
                <a:lnTo>
                  <a:pt x="254253" y="34289"/>
                </a:lnTo>
                <a:lnTo>
                  <a:pt x="259715" y="38100"/>
                </a:lnTo>
                <a:lnTo>
                  <a:pt x="263601" y="34289"/>
                </a:lnTo>
                <a:close/>
              </a:path>
              <a:path w="266700" h="261620">
                <a:moveTo>
                  <a:pt x="173862" y="19050"/>
                </a:moveTo>
                <a:lnTo>
                  <a:pt x="170560" y="19050"/>
                </a:lnTo>
                <a:lnTo>
                  <a:pt x="169036" y="20319"/>
                </a:lnTo>
                <a:lnTo>
                  <a:pt x="167767" y="21589"/>
                </a:lnTo>
                <a:lnTo>
                  <a:pt x="166370" y="22859"/>
                </a:lnTo>
                <a:lnTo>
                  <a:pt x="165734" y="24129"/>
                </a:lnTo>
                <a:lnTo>
                  <a:pt x="165861" y="27939"/>
                </a:lnTo>
                <a:lnTo>
                  <a:pt x="166497" y="29209"/>
                </a:lnTo>
                <a:lnTo>
                  <a:pt x="167767" y="30479"/>
                </a:lnTo>
                <a:lnTo>
                  <a:pt x="168909" y="31750"/>
                </a:lnTo>
                <a:lnTo>
                  <a:pt x="175132" y="31750"/>
                </a:lnTo>
                <a:lnTo>
                  <a:pt x="177673" y="29209"/>
                </a:lnTo>
                <a:lnTo>
                  <a:pt x="178434" y="27939"/>
                </a:lnTo>
                <a:lnTo>
                  <a:pt x="178434" y="24129"/>
                </a:lnTo>
                <a:lnTo>
                  <a:pt x="177926" y="22859"/>
                </a:lnTo>
                <a:lnTo>
                  <a:pt x="175386" y="20319"/>
                </a:lnTo>
                <a:lnTo>
                  <a:pt x="173862" y="19050"/>
                </a:lnTo>
                <a:close/>
              </a:path>
              <a:path w="266700" h="261620">
                <a:moveTo>
                  <a:pt x="226695" y="0"/>
                </a:moveTo>
                <a:lnTo>
                  <a:pt x="221487" y="0"/>
                </a:lnTo>
                <a:lnTo>
                  <a:pt x="216153" y="2539"/>
                </a:lnTo>
                <a:lnTo>
                  <a:pt x="201295" y="24129"/>
                </a:lnTo>
                <a:lnTo>
                  <a:pt x="207645" y="26669"/>
                </a:lnTo>
                <a:lnTo>
                  <a:pt x="208152" y="24129"/>
                </a:lnTo>
                <a:lnTo>
                  <a:pt x="209042" y="22859"/>
                </a:lnTo>
                <a:lnTo>
                  <a:pt x="211581" y="17779"/>
                </a:lnTo>
                <a:lnTo>
                  <a:pt x="213105" y="15239"/>
                </a:lnTo>
                <a:lnTo>
                  <a:pt x="214883" y="13969"/>
                </a:lnTo>
                <a:lnTo>
                  <a:pt x="218440" y="10159"/>
                </a:lnTo>
                <a:lnTo>
                  <a:pt x="221742" y="8889"/>
                </a:lnTo>
                <a:lnTo>
                  <a:pt x="241553" y="8889"/>
                </a:lnTo>
                <a:lnTo>
                  <a:pt x="236981" y="3809"/>
                </a:lnTo>
                <a:lnTo>
                  <a:pt x="232028" y="1269"/>
                </a:lnTo>
                <a:lnTo>
                  <a:pt x="2266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677277" y="5455310"/>
            <a:ext cx="358140" cy="340360"/>
          </a:xfrm>
          <a:custGeom>
            <a:avLst/>
            <a:gdLst/>
            <a:ahLst/>
            <a:cxnLst/>
            <a:rect l="l" t="t" r="r" b="b"/>
            <a:pathLst>
              <a:path w="358140" h="340360">
                <a:moveTo>
                  <a:pt x="49883" y="256539"/>
                </a:moveTo>
                <a:lnTo>
                  <a:pt x="42672" y="256539"/>
                </a:lnTo>
                <a:lnTo>
                  <a:pt x="35577" y="257809"/>
                </a:lnTo>
                <a:lnTo>
                  <a:pt x="4191" y="281939"/>
                </a:lnTo>
                <a:lnTo>
                  <a:pt x="0" y="287019"/>
                </a:lnTo>
                <a:lnTo>
                  <a:pt x="53594" y="340359"/>
                </a:lnTo>
                <a:lnTo>
                  <a:pt x="57784" y="337819"/>
                </a:lnTo>
                <a:lnTo>
                  <a:pt x="62229" y="334009"/>
                </a:lnTo>
                <a:lnTo>
                  <a:pt x="66928" y="328929"/>
                </a:lnTo>
                <a:lnTo>
                  <a:pt x="55245" y="328929"/>
                </a:lnTo>
                <a:lnTo>
                  <a:pt x="12192" y="285749"/>
                </a:lnTo>
                <a:lnTo>
                  <a:pt x="13970" y="283209"/>
                </a:lnTo>
                <a:lnTo>
                  <a:pt x="16382" y="279399"/>
                </a:lnTo>
                <a:lnTo>
                  <a:pt x="19684" y="276859"/>
                </a:lnTo>
                <a:lnTo>
                  <a:pt x="26924" y="269239"/>
                </a:lnTo>
                <a:lnTo>
                  <a:pt x="34290" y="265429"/>
                </a:lnTo>
                <a:lnTo>
                  <a:pt x="66673" y="265429"/>
                </a:lnTo>
                <a:lnTo>
                  <a:pt x="63496" y="262889"/>
                </a:lnTo>
                <a:lnTo>
                  <a:pt x="56832" y="259079"/>
                </a:lnTo>
                <a:lnTo>
                  <a:pt x="49883" y="256539"/>
                </a:lnTo>
                <a:close/>
              </a:path>
              <a:path w="358140" h="340360">
                <a:moveTo>
                  <a:pt x="66673" y="265429"/>
                </a:moveTo>
                <a:lnTo>
                  <a:pt x="49275" y="265429"/>
                </a:lnTo>
                <a:lnTo>
                  <a:pt x="56261" y="269239"/>
                </a:lnTo>
                <a:lnTo>
                  <a:pt x="62738" y="275589"/>
                </a:lnTo>
                <a:lnTo>
                  <a:pt x="67591" y="280669"/>
                </a:lnTo>
                <a:lnTo>
                  <a:pt x="71088" y="287019"/>
                </a:lnTo>
                <a:lnTo>
                  <a:pt x="73203" y="292099"/>
                </a:lnTo>
                <a:lnTo>
                  <a:pt x="73914" y="298449"/>
                </a:lnTo>
                <a:lnTo>
                  <a:pt x="73221" y="304799"/>
                </a:lnTo>
                <a:lnTo>
                  <a:pt x="71135" y="309879"/>
                </a:lnTo>
                <a:lnTo>
                  <a:pt x="67645" y="316229"/>
                </a:lnTo>
                <a:lnTo>
                  <a:pt x="62738" y="321309"/>
                </a:lnTo>
                <a:lnTo>
                  <a:pt x="59436" y="325119"/>
                </a:lnTo>
                <a:lnTo>
                  <a:pt x="57023" y="327659"/>
                </a:lnTo>
                <a:lnTo>
                  <a:pt x="55245" y="328929"/>
                </a:lnTo>
                <a:lnTo>
                  <a:pt x="66928" y="328929"/>
                </a:lnTo>
                <a:lnTo>
                  <a:pt x="72263" y="323849"/>
                </a:lnTo>
                <a:lnTo>
                  <a:pt x="76326" y="318769"/>
                </a:lnTo>
                <a:lnTo>
                  <a:pt x="79121" y="312419"/>
                </a:lnTo>
                <a:lnTo>
                  <a:pt x="81788" y="307339"/>
                </a:lnTo>
                <a:lnTo>
                  <a:pt x="83184" y="302259"/>
                </a:lnTo>
                <a:lnTo>
                  <a:pt x="83184" y="292099"/>
                </a:lnTo>
                <a:lnTo>
                  <a:pt x="82169" y="287019"/>
                </a:lnTo>
                <a:lnTo>
                  <a:pt x="77597" y="276859"/>
                </a:lnTo>
                <a:lnTo>
                  <a:pt x="74295" y="271779"/>
                </a:lnTo>
                <a:lnTo>
                  <a:pt x="69850" y="267969"/>
                </a:lnTo>
                <a:lnTo>
                  <a:pt x="66673" y="265429"/>
                </a:lnTo>
                <a:close/>
              </a:path>
              <a:path w="358140" h="340360">
                <a:moveTo>
                  <a:pt x="99695" y="224789"/>
                </a:moveTo>
                <a:lnTo>
                  <a:pt x="75056" y="248919"/>
                </a:lnTo>
                <a:lnTo>
                  <a:pt x="75342" y="252729"/>
                </a:lnTo>
                <a:lnTo>
                  <a:pt x="102743" y="280669"/>
                </a:lnTo>
                <a:lnTo>
                  <a:pt x="107315" y="280669"/>
                </a:lnTo>
                <a:lnTo>
                  <a:pt x="116458" y="278129"/>
                </a:lnTo>
                <a:lnTo>
                  <a:pt x="120650" y="275589"/>
                </a:lnTo>
                <a:lnTo>
                  <a:pt x="124514" y="271779"/>
                </a:lnTo>
                <a:lnTo>
                  <a:pt x="102362" y="271779"/>
                </a:lnTo>
                <a:lnTo>
                  <a:pt x="97663" y="269239"/>
                </a:lnTo>
                <a:lnTo>
                  <a:pt x="93091" y="265429"/>
                </a:lnTo>
                <a:lnTo>
                  <a:pt x="98078" y="260349"/>
                </a:lnTo>
                <a:lnTo>
                  <a:pt x="88011" y="260349"/>
                </a:lnTo>
                <a:lnTo>
                  <a:pt x="85471" y="256539"/>
                </a:lnTo>
                <a:lnTo>
                  <a:pt x="83820" y="252729"/>
                </a:lnTo>
                <a:lnTo>
                  <a:pt x="82803" y="245109"/>
                </a:lnTo>
                <a:lnTo>
                  <a:pt x="84074" y="241299"/>
                </a:lnTo>
                <a:lnTo>
                  <a:pt x="90931" y="233679"/>
                </a:lnTo>
                <a:lnTo>
                  <a:pt x="94742" y="232409"/>
                </a:lnTo>
                <a:lnTo>
                  <a:pt x="115866" y="232409"/>
                </a:lnTo>
                <a:lnTo>
                  <a:pt x="114680" y="231139"/>
                </a:lnTo>
                <a:lnTo>
                  <a:pt x="111378" y="228599"/>
                </a:lnTo>
                <a:lnTo>
                  <a:pt x="103758" y="226059"/>
                </a:lnTo>
                <a:lnTo>
                  <a:pt x="99695" y="224789"/>
                </a:lnTo>
                <a:close/>
              </a:path>
              <a:path w="358140" h="340360">
                <a:moveTo>
                  <a:pt x="128904" y="252729"/>
                </a:moveTo>
                <a:lnTo>
                  <a:pt x="128016" y="255269"/>
                </a:lnTo>
                <a:lnTo>
                  <a:pt x="126873" y="256539"/>
                </a:lnTo>
                <a:lnTo>
                  <a:pt x="124332" y="260349"/>
                </a:lnTo>
                <a:lnTo>
                  <a:pt x="122427" y="262889"/>
                </a:lnTo>
                <a:lnTo>
                  <a:pt x="120015" y="265429"/>
                </a:lnTo>
                <a:lnTo>
                  <a:pt x="116204" y="269239"/>
                </a:lnTo>
                <a:lnTo>
                  <a:pt x="111887" y="271779"/>
                </a:lnTo>
                <a:lnTo>
                  <a:pt x="124514" y="271779"/>
                </a:lnTo>
                <a:lnTo>
                  <a:pt x="129667" y="266699"/>
                </a:lnTo>
                <a:lnTo>
                  <a:pt x="133223" y="261619"/>
                </a:lnTo>
                <a:lnTo>
                  <a:pt x="135127" y="256539"/>
                </a:lnTo>
                <a:lnTo>
                  <a:pt x="128904" y="252729"/>
                </a:lnTo>
                <a:close/>
              </a:path>
              <a:path w="358140" h="340360">
                <a:moveTo>
                  <a:pt x="115866" y="232409"/>
                </a:moveTo>
                <a:lnTo>
                  <a:pt x="94742" y="232409"/>
                </a:lnTo>
                <a:lnTo>
                  <a:pt x="102616" y="234949"/>
                </a:lnTo>
                <a:lnTo>
                  <a:pt x="105918" y="236219"/>
                </a:lnTo>
                <a:lnTo>
                  <a:pt x="108839" y="238759"/>
                </a:lnTo>
                <a:lnTo>
                  <a:pt x="88011" y="260349"/>
                </a:lnTo>
                <a:lnTo>
                  <a:pt x="98078" y="260349"/>
                </a:lnTo>
                <a:lnTo>
                  <a:pt x="120523" y="237489"/>
                </a:lnTo>
                <a:lnTo>
                  <a:pt x="119252" y="236219"/>
                </a:lnTo>
                <a:lnTo>
                  <a:pt x="118237" y="234949"/>
                </a:lnTo>
                <a:lnTo>
                  <a:pt x="115866" y="232409"/>
                </a:lnTo>
                <a:close/>
              </a:path>
              <a:path w="358140" h="340360">
                <a:moveTo>
                  <a:pt x="115189" y="201929"/>
                </a:moveTo>
                <a:lnTo>
                  <a:pt x="108839" y="208279"/>
                </a:lnTo>
                <a:lnTo>
                  <a:pt x="112014" y="210819"/>
                </a:lnTo>
                <a:lnTo>
                  <a:pt x="115570" y="213359"/>
                </a:lnTo>
                <a:lnTo>
                  <a:pt x="119761" y="218439"/>
                </a:lnTo>
                <a:lnTo>
                  <a:pt x="148336" y="246379"/>
                </a:lnTo>
                <a:lnTo>
                  <a:pt x="155448" y="240029"/>
                </a:lnTo>
                <a:lnTo>
                  <a:pt x="131952" y="215899"/>
                </a:lnTo>
                <a:lnTo>
                  <a:pt x="130555" y="214629"/>
                </a:lnTo>
                <a:lnTo>
                  <a:pt x="129667" y="213359"/>
                </a:lnTo>
                <a:lnTo>
                  <a:pt x="129031" y="212089"/>
                </a:lnTo>
                <a:lnTo>
                  <a:pt x="127634" y="209549"/>
                </a:lnTo>
                <a:lnTo>
                  <a:pt x="127126" y="207009"/>
                </a:lnTo>
                <a:lnTo>
                  <a:pt x="122174" y="207009"/>
                </a:lnTo>
                <a:lnTo>
                  <a:pt x="115189" y="201929"/>
                </a:lnTo>
                <a:close/>
              </a:path>
              <a:path w="358140" h="340360">
                <a:moveTo>
                  <a:pt x="158242" y="190499"/>
                </a:moveTo>
                <a:lnTo>
                  <a:pt x="137795" y="190499"/>
                </a:lnTo>
                <a:lnTo>
                  <a:pt x="145033" y="191769"/>
                </a:lnTo>
                <a:lnTo>
                  <a:pt x="148463" y="194309"/>
                </a:lnTo>
                <a:lnTo>
                  <a:pt x="152019" y="198119"/>
                </a:lnTo>
                <a:lnTo>
                  <a:pt x="174498" y="220979"/>
                </a:lnTo>
                <a:lnTo>
                  <a:pt x="181609" y="213359"/>
                </a:lnTo>
                <a:lnTo>
                  <a:pt x="158242" y="190499"/>
                </a:lnTo>
                <a:close/>
              </a:path>
              <a:path w="358140" h="340360">
                <a:moveTo>
                  <a:pt x="142240" y="181609"/>
                </a:moveTo>
                <a:lnTo>
                  <a:pt x="138683" y="181609"/>
                </a:lnTo>
                <a:lnTo>
                  <a:pt x="135636" y="182879"/>
                </a:lnTo>
                <a:lnTo>
                  <a:pt x="132461" y="182879"/>
                </a:lnTo>
                <a:lnTo>
                  <a:pt x="129921" y="185419"/>
                </a:lnTo>
                <a:lnTo>
                  <a:pt x="124714" y="190499"/>
                </a:lnTo>
                <a:lnTo>
                  <a:pt x="122808" y="193039"/>
                </a:lnTo>
                <a:lnTo>
                  <a:pt x="122047" y="196849"/>
                </a:lnTo>
                <a:lnTo>
                  <a:pt x="121157" y="200659"/>
                </a:lnTo>
                <a:lnTo>
                  <a:pt x="121284" y="204469"/>
                </a:lnTo>
                <a:lnTo>
                  <a:pt x="122174" y="207009"/>
                </a:lnTo>
                <a:lnTo>
                  <a:pt x="127126" y="207009"/>
                </a:lnTo>
                <a:lnTo>
                  <a:pt x="127635" y="201929"/>
                </a:lnTo>
                <a:lnTo>
                  <a:pt x="127762" y="200659"/>
                </a:lnTo>
                <a:lnTo>
                  <a:pt x="129031" y="198119"/>
                </a:lnTo>
                <a:lnTo>
                  <a:pt x="134493" y="191769"/>
                </a:lnTo>
                <a:lnTo>
                  <a:pt x="137795" y="190499"/>
                </a:lnTo>
                <a:lnTo>
                  <a:pt x="158242" y="190499"/>
                </a:lnTo>
                <a:lnTo>
                  <a:pt x="154050" y="185419"/>
                </a:lnTo>
                <a:lnTo>
                  <a:pt x="150114" y="182879"/>
                </a:lnTo>
                <a:lnTo>
                  <a:pt x="142240" y="181609"/>
                </a:lnTo>
                <a:close/>
              </a:path>
              <a:path w="358140" h="340360">
                <a:moveTo>
                  <a:pt x="159257" y="157479"/>
                </a:moveTo>
                <a:lnTo>
                  <a:pt x="153034" y="163829"/>
                </a:lnTo>
                <a:lnTo>
                  <a:pt x="156082" y="166369"/>
                </a:lnTo>
                <a:lnTo>
                  <a:pt x="159766" y="170179"/>
                </a:lnTo>
                <a:lnTo>
                  <a:pt x="163956" y="173989"/>
                </a:lnTo>
                <a:lnTo>
                  <a:pt x="192531" y="201929"/>
                </a:lnTo>
                <a:lnTo>
                  <a:pt x="199517" y="195579"/>
                </a:lnTo>
                <a:lnTo>
                  <a:pt x="175895" y="171449"/>
                </a:lnTo>
                <a:lnTo>
                  <a:pt x="174498" y="170179"/>
                </a:lnTo>
                <a:lnTo>
                  <a:pt x="173481" y="168909"/>
                </a:lnTo>
                <a:lnTo>
                  <a:pt x="172974" y="167639"/>
                </a:lnTo>
                <a:lnTo>
                  <a:pt x="171576" y="165099"/>
                </a:lnTo>
                <a:lnTo>
                  <a:pt x="171323" y="163829"/>
                </a:lnTo>
                <a:lnTo>
                  <a:pt x="165862" y="163829"/>
                </a:lnTo>
                <a:lnTo>
                  <a:pt x="159257" y="157479"/>
                </a:lnTo>
                <a:close/>
              </a:path>
              <a:path w="358140" h="340360">
                <a:moveTo>
                  <a:pt x="201041" y="148589"/>
                </a:moveTo>
                <a:lnTo>
                  <a:pt x="180340" y="148589"/>
                </a:lnTo>
                <a:lnTo>
                  <a:pt x="187071" y="149859"/>
                </a:lnTo>
                <a:lnTo>
                  <a:pt x="190373" y="151129"/>
                </a:lnTo>
                <a:lnTo>
                  <a:pt x="193548" y="154939"/>
                </a:lnTo>
                <a:lnTo>
                  <a:pt x="217043" y="177799"/>
                </a:lnTo>
                <a:lnTo>
                  <a:pt x="223900" y="171449"/>
                </a:lnTo>
                <a:lnTo>
                  <a:pt x="201041" y="148589"/>
                </a:lnTo>
                <a:close/>
              </a:path>
              <a:path w="358140" h="340360">
                <a:moveTo>
                  <a:pt x="186944" y="138429"/>
                </a:moveTo>
                <a:lnTo>
                  <a:pt x="183642" y="138429"/>
                </a:lnTo>
                <a:lnTo>
                  <a:pt x="176783" y="139699"/>
                </a:lnTo>
                <a:lnTo>
                  <a:pt x="173863" y="140969"/>
                </a:lnTo>
                <a:lnTo>
                  <a:pt x="165862" y="148589"/>
                </a:lnTo>
                <a:lnTo>
                  <a:pt x="164211" y="154939"/>
                </a:lnTo>
                <a:lnTo>
                  <a:pt x="166116" y="162559"/>
                </a:lnTo>
                <a:lnTo>
                  <a:pt x="165862" y="163829"/>
                </a:lnTo>
                <a:lnTo>
                  <a:pt x="171323" y="163829"/>
                </a:lnTo>
                <a:lnTo>
                  <a:pt x="171196" y="160019"/>
                </a:lnTo>
                <a:lnTo>
                  <a:pt x="171365" y="157479"/>
                </a:lnTo>
                <a:lnTo>
                  <a:pt x="171450" y="156209"/>
                </a:lnTo>
                <a:lnTo>
                  <a:pt x="172593" y="153669"/>
                </a:lnTo>
                <a:lnTo>
                  <a:pt x="174625" y="152399"/>
                </a:lnTo>
                <a:lnTo>
                  <a:pt x="177292" y="148589"/>
                </a:lnTo>
                <a:lnTo>
                  <a:pt x="201041" y="148589"/>
                </a:lnTo>
                <a:lnTo>
                  <a:pt x="198500" y="146049"/>
                </a:lnTo>
                <a:lnTo>
                  <a:pt x="197484" y="144779"/>
                </a:lnTo>
                <a:lnTo>
                  <a:pt x="196850" y="142239"/>
                </a:lnTo>
                <a:lnTo>
                  <a:pt x="196214" y="140969"/>
                </a:lnTo>
                <a:lnTo>
                  <a:pt x="190119" y="140969"/>
                </a:lnTo>
                <a:lnTo>
                  <a:pt x="186944" y="138429"/>
                </a:lnTo>
                <a:close/>
              </a:path>
              <a:path w="358140" h="340360">
                <a:moveTo>
                  <a:pt x="226582" y="124459"/>
                </a:moveTo>
                <a:lnTo>
                  <a:pt x="208279" y="124459"/>
                </a:lnTo>
                <a:lnTo>
                  <a:pt x="211708" y="125729"/>
                </a:lnTo>
                <a:lnTo>
                  <a:pt x="215392" y="126999"/>
                </a:lnTo>
                <a:lnTo>
                  <a:pt x="241426" y="153669"/>
                </a:lnTo>
                <a:lnTo>
                  <a:pt x="248412" y="146049"/>
                </a:lnTo>
                <a:lnTo>
                  <a:pt x="226582" y="124459"/>
                </a:lnTo>
                <a:close/>
              </a:path>
              <a:path w="358140" h="340360">
                <a:moveTo>
                  <a:pt x="209296" y="114299"/>
                </a:moveTo>
                <a:lnTo>
                  <a:pt x="205867" y="114299"/>
                </a:lnTo>
                <a:lnTo>
                  <a:pt x="200025" y="115569"/>
                </a:lnTo>
                <a:lnTo>
                  <a:pt x="197484" y="116839"/>
                </a:lnTo>
                <a:lnTo>
                  <a:pt x="193675" y="120649"/>
                </a:lnTo>
                <a:lnTo>
                  <a:pt x="192404" y="123189"/>
                </a:lnTo>
                <a:lnTo>
                  <a:pt x="191516" y="124459"/>
                </a:lnTo>
                <a:lnTo>
                  <a:pt x="190500" y="126999"/>
                </a:lnTo>
                <a:lnTo>
                  <a:pt x="189865" y="128269"/>
                </a:lnTo>
                <a:lnTo>
                  <a:pt x="189738" y="129539"/>
                </a:lnTo>
                <a:lnTo>
                  <a:pt x="189611" y="130809"/>
                </a:lnTo>
                <a:lnTo>
                  <a:pt x="189102" y="133349"/>
                </a:lnTo>
                <a:lnTo>
                  <a:pt x="189356" y="137159"/>
                </a:lnTo>
                <a:lnTo>
                  <a:pt x="190373" y="139699"/>
                </a:lnTo>
                <a:lnTo>
                  <a:pt x="190119" y="140969"/>
                </a:lnTo>
                <a:lnTo>
                  <a:pt x="196214" y="140969"/>
                </a:lnTo>
                <a:lnTo>
                  <a:pt x="195579" y="139699"/>
                </a:lnTo>
                <a:lnTo>
                  <a:pt x="195199" y="137159"/>
                </a:lnTo>
                <a:lnTo>
                  <a:pt x="195579" y="133349"/>
                </a:lnTo>
                <a:lnTo>
                  <a:pt x="195706" y="132079"/>
                </a:lnTo>
                <a:lnTo>
                  <a:pt x="196850" y="129539"/>
                </a:lnTo>
                <a:lnTo>
                  <a:pt x="198754" y="128269"/>
                </a:lnTo>
                <a:lnTo>
                  <a:pt x="201549" y="124459"/>
                </a:lnTo>
                <a:lnTo>
                  <a:pt x="226582" y="124459"/>
                </a:lnTo>
                <a:lnTo>
                  <a:pt x="225298" y="123189"/>
                </a:lnTo>
                <a:lnTo>
                  <a:pt x="221106" y="119379"/>
                </a:lnTo>
                <a:lnTo>
                  <a:pt x="217043" y="116839"/>
                </a:lnTo>
                <a:lnTo>
                  <a:pt x="213232" y="115569"/>
                </a:lnTo>
                <a:lnTo>
                  <a:pt x="209296" y="114299"/>
                </a:lnTo>
                <a:close/>
              </a:path>
              <a:path w="358140" h="340360">
                <a:moveTo>
                  <a:pt x="262127" y="130809"/>
                </a:moveTo>
                <a:lnTo>
                  <a:pt x="253873" y="130809"/>
                </a:lnTo>
                <a:lnTo>
                  <a:pt x="256540" y="132079"/>
                </a:lnTo>
                <a:lnTo>
                  <a:pt x="259206" y="132079"/>
                </a:lnTo>
                <a:lnTo>
                  <a:pt x="262127" y="130809"/>
                </a:lnTo>
                <a:close/>
              </a:path>
              <a:path w="358140" h="340360">
                <a:moveTo>
                  <a:pt x="264354" y="83819"/>
                </a:moveTo>
                <a:lnTo>
                  <a:pt x="250063" y="83819"/>
                </a:lnTo>
                <a:lnTo>
                  <a:pt x="252729" y="86359"/>
                </a:lnTo>
                <a:lnTo>
                  <a:pt x="255904" y="88899"/>
                </a:lnTo>
                <a:lnTo>
                  <a:pt x="248412" y="96519"/>
                </a:lnTo>
                <a:lnTo>
                  <a:pt x="243713" y="104139"/>
                </a:lnTo>
                <a:lnTo>
                  <a:pt x="240665" y="116839"/>
                </a:lnTo>
                <a:lnTo>
                  <a:pt x="242189" y="121919"/>
                </a:lnTo>
                <a:lnTo>
                  <a:pt x="247015" y="126999"/>
                </a:lnTo>
                <a:lnTo>
                  <a:pt x="248920" y="129539"/>
                </a:lnTo>
                <a:lnTo>
                  <a:pt x="251205" y="130809"/>
                </a:lnTo>
                <a:lnTo>
                  <a:pt x="264922" y="130809"/>
                </a:lnTo>
                <a:lnTo>
                  <a:pt x="267589" y="129539"/>
                </a:lnTo>
                <a:lnTo>
                  <a:pt x="272796" y="123189"/>
                </a:lnTo>
                <a:lnTo>
                  <a:pt x="273685" y="121919"/>
                </a:lnTo>
                <a:lnTo>
                  <a:pt x="255524" y="121919"/>
                </a:lnTo>
                <a:lnTo>
                  <a:pt x="249808" y="115569"/>
                </a:lnTo>
                <a:lnTo>
                  <a:pt x="249047" y="111759"/>
                </a:lnTo>
                <a:lnTo>
                  <a:pt x="250951" y="107949"/>
                </a:lnTo>
                <a:lnTo>
                  <a:pt x="252856" y="102869"/>
                </a:lnTo>
                <a:lnTo>
                  <a:pt x="256158" y="99059"/>
                </a:lnTo>
                <a:lnTo>
                  <a:pt x="260984" y="93979"/>
                </a:lnTo>
                <a:lnTo>
                  <a:pt x="274650" y="93979"/>
                </a:lnTo>
                <a:lnTo>
                  <a:pt x="264354" y="83819"/>
                </a:lnTo>
                <a:close/>
              </a:path>
              <a:path w="358140" h="340360">
                <a:moveTo>
                  <a:pt x="274650" y="93979"/>
                </a:moveTo>
                <a:lnTo>
                  <a:pt x="260984" y="93979"/>
                </a:lnTo>
                <a:lnTo>
                  <a:pt x="267843" y="100329"/>
                </a:lnTo>
                <a:lnTo>
                  <a:pt x="269113" y="102869"/>
                </a:lnTo>
                <a:lnTo>
                  <a:pt x="269748" y="102869"/>
                </a:lnTo>
                <a:lnTo>
                  <a:pt x="270891" y="105409"/>
                </a:lnTo>
                <a:lnTo>
                  <a:pt x="271272" y="107949"/>
                </a:lnTo>
                <a:lnTo>
                  <a:pt x="270509" y="114299"/>
                </a:lnTo>
                <a:lnTo>
                  <a:pt x="269113" y="116839"/>
                </a:lnTo>
                <a:lnTo>
                  <a:pt x="266826" y="119379"/>
                </a:lnTo>
                <a:lnTo>
                  <a:pt x="264795" y="120649"/>
                </a:lnTo>
                <a:lnTo>
                  <a:pt x="262636" y="121919"/>
                </a:lnTo>
                <a:lnTo>
                  <a:pt x="273685" y="121919"/>
                </a:lnTo>
                <a:lnTo>
                  <a:pt x="274574" y="120649"/>
                </a:lnTo>
                <a:lnTo>
                  <a:pt x="276605" y="114299"/>
                </a:lnTo>
                <a:lnTo>
                  <a:pt x="276732" y="113029"/>
                </a:lnTo>
                <a:lnTo>
                  <a:pt x="276859" y="111759"/>
                </a:lnTo>
                <a:lnTo>
                  <a:pt x="276351" y="109219"/>
                </a:lnTo>
                <a:lnTo>
                  <a:pt x="276605" y="107949"/>
                </a:lnTo>
                <a:lnTo>
                  <a:pt x="287248" y="107949"/>
                </a:lnTo>
                <a:lnTo>
                  <a:pt x="288544" y="106679"/>
                </a:lnTo>
                <a:lnTo>
                  <a:pt x="285750" y="104139"/>
                </a:lnTo>
                <a:lnTo>
                  <a:pt x="282321" y="101599"/>
                </a:lnTo>
                <a:lnTo>
                  <a:pt x="278511" y="97789"/>
                </a:lnTo>
                <a:lnTo>
                  <a:pt x="274650" y="93979"/>
                </a:lnTo>
                <a:close/>
              </a:path>
              <a:path w="358140" h="340360">
                <a:moveTo>
                  <a:pt x="287248" y="107949"/>
                </a:moveTo>
                <a:lnTo>
                  <a:pt x="276605" y="107949"/>
                </a:lnTo>
                <a:lnTo>
                  <a:pt x="282067" y="113029"/>
                </a:lnTo>
                <a:lnTo>
                  <a:pt x="287248" y="107949"/>
                </a:lnTo>
                <a:close/>
              </a:path>
              <a:path w="358140" h="340360">
                <a:moveTo>
                  <a:pt x="243840" y="73659"/>
                </a:moveTo>
                <a:lnTo>
                  <a:pt x="226949" y="90169"/>
                </a:lnTo>
                <a:lnTo>
                  <a:pt x="225298" y="92709"/>
                </a:lnTo>
                <a:lnTo>
                  <a:pt x="224154" y="95249"/>
                </a:lnTo>
                <a:lnTo>
                  <a:pt x="223647" y="97789"/>
                </a:lnTo>
                <a:lnTo>
                  <a:pt x="229870" y="101599"/>
                </a:lnTo>
                <a:lnTo>
                  <a:pt x="230377" y="99059"/>
                </a:lnTo>
                <a:lnTo>
                  <a:pt x="231267" y="96519"/>
                </a:lnTo>
                <a:lnTo>
                  <a:pt x="232537" y="93979"/>
                </a:lnTo>
                <a:lnTo>
                  <a:pt x="233933" y="91439"/>
                </a:lnTo>
                <a:lnTo>
                  <a:pt x="235457" y="90169"/>
                </a:lnTo>
                <a:lnTo>
                  <a:pt x="237236" y="87629"/>
                </a:lnTo>
                <a:lnTo>
                  <a:pt x="240665" y="85089"/>
                </a:lnTo>
                <a:lnTo>
                  <a:pt x="243967" y="83819"/>
                </a:lnTo>
                <a:lnTo>
                  <a:pt x="264354" y="83819"/>
                </a:lnTo>
                <a:lnTo>
                  <a:pt x="259206" y="78739"/>
                </a:lnTo>
                <a:lnTo>
                  <a:pt x="254253" y="76199"/>
                </a:lnTo>
                <a:lnTo>
                  <a:pt x="243840" y="73659"/>
                </a:lnTo>
                <a:close/>
              </a:path>
              <a:path w="358140" h="340360">
                <a:moveTo>
                  <a:pt x="265938" y="50799"/>
                </a:moveTo>
                <a:lnTo>
                  <a:pt x="259715" y="57149"/>
                </a:lnTo>
                <a:lnTo>
                  <a:pt x="263144" y="59689"/>
                </a:lnTo>
                <a:lnTo>
                  <a:pt x="267334" y="63499"/>
                </a:lnTo>
                <a:lnTo>
                  <a:pt x="272288" y="68579"/>
                </a:lnTo>
                <a:lnTo>
                  <a:pt x="299212" y="95249"/>
                </a:lnTo>
                <a:lnTo>
                  <a:pt x="306197" y="88899"/>
                </a:lnTo>
                <a:lnTo>
                  <a:pt x="284479" y="67309"/>
                </a:lnTo>
                <a:lnTo>
                  <a:pt x="282321" y="64769"/>
                </a:lnTo>
                <a:lnTo>
                  <a:pt x="280162" y="60959"/>
                </a:lnTo>
                <a:lnTo>
                  <a:pt x="279400" y="58419"/>
                </a:lnTo>
                <a:lnTo>
                  <a:pt x="273939" y="58419"/>
                </a:lnTo>
                <a:lnTo>
                  <a:pt x="265938" y="50799"/>
                </a:lnTo>
                <a:close/>
              </a:path>
              <a:path w="358140" h="340360">
                <a:moveTo>
                  <a:pt x="274700" y="5079"/>
                </a:moveTo>
                <a:lnTo>
                  <a:pt x="267716" y="12699"/>
                </a:lnTo>
                <a:lnTo>
                  <a:pt x="324993" y="69849"/>
                </a:lnTo>
                <a:lnTo>
                  <a:pt x="332104" y="62229"/>
                </a:lnTo>
                <a:lnTo>
                  <a:pt x="317373" y="48259"/>
                </a:lnTo>
                <a:lnTo>
                  <a:pt x="317246" y="45719"/>
                </a:lnTo>
                <a:lnTo>
                  <a:pt x="317119" y="43179"/>
                </a:lnTo>
                <a:lnTo>
                  <a:pt x="317055" y="41909"/>
                </a:lnTo>
                <a:lnTo>
                  <a:pt x="311023" y="41909"/>
                </a:lnTo>
                <a:lnTo>
                  <a:pt x="274700" y="5079"/>
                </a:lnTo>
                <a:close/>
              </a:path>
              <a:path w="358140" h="340360">
                <a:moveTo>
                  <a:pt x="278765" y="36829"/>
                </a:moveTo>
                <a:lnTo>
                  <a:pt x="277875" y="36829"/>
                </a:lnTo>
                <a:lnTo>
                  <a:pt x="276478" y="38099"/>
                </a:lnTo>
                <a:lnTo>
                  <a:pt x="274066" y="40639"/>
                </a:lnTo>
                <a:lnTo>
                  <a:pt x="272669" y="43179"/>
                </a:lnTo>
                <a:lnTo>
                  <a:pt x="272542" y="44449"/>
                </a:lnTo>
                <a:lnTo>
                  <a:pt x="272415" y="45719"/>
                </a:lnTo>
                <a:lnTo>
                  <a:pt x="272288" y="46989"/>
                </a:lnTo>
                <a:lnTo>
                  <a:pt x="271779" y="50799"/>
                </a:lnTo>
                <a:lnTo>
                  <a:pt x="272415" y="54609"/>
                </a:lnTo>
                <a:lnTo>
                  <a:pt x="274193" y="57149"/>
                </a:lnTo>
                <a:lnTo>
                  <a:pt x="273939" y="58419"/>
                </a:lnTo>
                <a:lnTo>
                  <a:pt x="279400" y="58419"/>
                </a:lnTo>
                <a:lnTo>
                  <a:pt x="279019" y="57149"/>
                </a:lnTo>
                <a:lnTo>
                  <a:pt x="279019" y="50799"/>
                </a:lnTo>
                <a:lnTo>
                  <a:pt x="280289" y="48259"/>
                </a:lnTo>
                <a:lnTo>
                  <a:pt x="282828" y="45719"/>
                </a:lnTo>
                <a:lnTo>
                  <a:pt x="283591" y="44449"/>
                </a:lnTo>
                <a:lnTo>
                  <a:pt x="284479" y="44449"/>
                </a:lnTo>
                <a:lnTo>
                  <a:pt x="285496" y="43179"/>
                </a:lnTo>
                <a:lnTo>
                  <a:pt x="278765" y="36829"/>
                </a:lnTo>
                <a:close/>
              </a:path>
              <a:path w="358140" h="340360">
                <a:moveTo>
                  <a:pt x="354184" y="40639"/>
                </a:moveTo>
                <a:lnTo>
                  <a:pt x="316992" y="40639"/>
                </a:lnTo>
                <a:lnTo>
                  <a:pt x="349250" y="45719"/>
                </a:lnTo>
                <a:lnTo>
                  <a:pt x="354184" y="40639"/>
                </a:lnTo>
                <a:close/>
              </a:path>
              <a:path w="358140" h="340360">
                <a:moveTo>
                  <a:pt x="316611" y="0"/>
                </a:moveTo>
                <a:lnTo>
                  <a:pt x="308101" y="8889"/>
                </a:lnTo>
                <a:lnTo>
                  <a:pt x="310027" y="31749"/>
                </a:lnTo>
                <a:lnTo>
                  <a:pt x="310133" y="33019"/>
                </a:lnTo>
                <a:lnTo>
                  <a:pt x="310896" y="40639"/>
                </a:lnTo>
                <a:lnTo>
                  <a:pt x="311023" y="41909"/>
                </a:lnTo>
                <a:lnTo>
                  <a:pt x="317055" y="41909"/>
                </a:lnTo>
                <a:lnTo>
                  <a:pt x="316992" y="40639"/>
                </a:lnTo>
                <a:lnTo>
                  <a:pt x="354184" y="40639"/>
                </a:lnTo>
                <a:lnTo>
                  <a:pt x="357886" y="36829"/>
                </a:lnTo>
                <a:lnTo>
                  <a:pt x="317626" y="31749"/>
                </a:lnTo>
                <a:lnTo>
                  <a:pt x="31661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7" name="object 77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8243189" y="5453253"/>
            <a:ext cx="219075" cy="217157"/>
          </a:xfrm>
          <a:prstGeom prst="rect">
            <a:avLst/>
          </a:prstGeom>
        </p:spPr>
      </p:pic>
      <p:sp>
        <p:nvSpPr>
          <p:cNvPr id="78" name="object 78"/>
          <p:cNvSpPr txBox="1"/>
          <p:nvPr/>
        </p:nvSpPr>
        <p:spPr>
          <a:xfrm>
            <a:off x="4706492" y="4254753"/>
            <a:ext cx="139700" cy="106362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955"/>
              </a:lnSpc>
            </a:pPr>
            <a:r>
              <a:rPr sz="900" dirty="0">
                <a:latin typeface="Calibri"/>
                <a:cs typeface="Calibri"/>
              </a:rPr>
              <a:t>Thousand</a:t>
            </a:r>
            <a:r>
              <a:rPr sz="900" spc="5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metric</a:t>
            </a:r>
            <a:r>
              <a:rPr sz="900" spc="35" dirty="0">
                <a:latin typeface="Calibri"/>
                <a:cs typeface="Calibri"/>
              </a:rPr>
              <a:t> </a:t>
            </a:r>
            <a:r>
              <a:rPr sz="900" spc="-20" dirty="0">
                <a:latin typeface="Calibri"/>
                <a:cs typeface="Calibri"/>
              </a:rPr>
              <a:t>tons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6133846" y="6032728"/>
            <a:ext cx="62230" cy="62230"/>
          </a:xfrm>
          <a:custGeom>
            <a:avLst/>
            <a:gdLst/>
            <a:ahLst/>
            <a:cxnLst/>
            <a:rect l="l" t="t" r="r" b="b"/>
            <a:pathLst>
              <a:path w="62229" h="62229">
                <a:moveTo>
                  <a:pt x="61722" y="0"/>
                </a:moveTo>
                <a:lnTo>
                  <a:pt x="0" y="0"/>
                </a:lnTo>
                <a:lnTo>
                  <a:pt x="0" y="61721"/>
                </a:lnTo>
                <a:lnTo>
                  <a:pt x="61722" y="61721"/>
                </a:lnTo>
                <a:lnTo>
                  <a:pt x="61722" y="0"/>
                </a:lnTo>
                <a:close/>
              </a:path>
            </a:pathLst>
          </a:custGeom>
          <a:solidFill>
            <a:srgbClr val="0057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543167" y="6032728"/>
            <a:ext cx="62230" cy="62230"/>
          </a:xfrm>
          <a:custGeom>
            <a:avLst/>
            <a:gdLst/>
            <a:ahLst/>
            <a:cxnLst/>
            <a:rect l="l" t="t" r="r" b="b"/>
            <a:pathLst>
              <a:path w="62229" h="62229">
                <a:moveTo>
                  <a:pt x="61722" y="0"/>
                </a:moveTo>
                <a:lnTo>
                  <a:pt x="0" y="0"/>
                </a:lnTo>
                <a:lnTo>
                  <a:pt x="0" y="61721"/>
                </a:lnTo>
                <a:lnTo>
                  <a:pt x="61722" y="61721"/>
                </a:lnTo>
                <a:lnTo>
                  <a:pt x="61722" y="0"/>
                </a:lnTo>
                <a:close/>
              </a:path>
            </a:pathLst>
          </a:custGeom>
          <a:solidFill>
            <a:srgbClr val="0000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952615" y="6032728"/>
            <a:ext cx="62230" cy="62230"/>
          </a:xfrm>
          <a:custGeom>
            <a:avLst/>
            <a:gdLst/>
            <a:ahLst/>
            <a:cxnLst/>
            <a:rect l="l" t="t" r="r" b="b"/>
            <a:pathLst>
              <a:path w="62229" h="62229">
                <a:moveTo>
                  <a:pt x="61722" y="0"/>
                </a:moveTo>
                <a:lnTo>
                  <a:pt x="0" y="0"/>
                </a:lnTo>
                <a:lnTo>
                  <a:pt x="0" y="61721"/>
                </a:lnTo>
                <a:lnTo>
                  <a:pt x="61722" y="61721"/>
                </a:lnTo>
                <a:lnTo>
                  <a:pt x="61722" y="0"/>
                </a:lnTo>
                <a:close/>
              </a:path>
            </a:pathLst>
          </a:custGeom>
          <a:solidFill>
            <a:srgbClr val="FF67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 txBox="1"/>
          <p:nvPr/>
        </p:nvSpPr>
        <p:spPr>
          <a:xfrm>
            <a:off x="6210046" y="5972047"/>
            <a:ext cx="10782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21640" algn="l"/>
                <a:tab pos="831215" algn="l"/>
              </a:tabLst>
            </a:pPr>
            <a:r>
              <a:rPr sz="900" spc="-20" dirty="0">
                <a:latin typeface="Calibri"/>
                <a:cs typeface="Calibri"/>
              </a:rPr>
              <a:t>2023</a:t>
            </a:r>
            <a:r>
              <a:rPr sz="900" dirty="0">
                <a:latin typeface="Calibri"/>
                <a:cs typeface="Calibri"/>
              </a:rPr>
              <a:t>	</a:t>
            </a:r>
            <a:r>
              <a:rPr sz="900" spc="-20" dirty="0">
                <a:latin typeface="Calibri"/>
                <a:cs typeface="Calibri"/>
              </a:rPr>
              <a:t>2024</a:t>
            </a:r>
            <a:r>
              <a:rPr sz="900" dirty="0">
                <a:latin typeface="Calibri"/>
                <a:cs typeface="Calibri"/>
              </a:rPr>
              <a:t>	</a:t>
            </a:r>
            <a:r>
              <a:rPr sz="900" spc="-20" dirty="0">
                <a:latin typeface="Calibri"/>
                <a:cs typeface="Calibri"/>
              </a:rPr>
              <a:t>2025</a:t>
            </a:r>
            <a:endParaRPr sz="900" dirty="0">
              <a:latin typeface="Calibri"/>
              <a:cs typeface="Calibri"/>
            </a:endParaRPr>
          </a:p>
        </p:txBody>
      </p:sp>
      <p:sp>
        <p:nvSpPr>
          <p:cNvPr id="85" name="object 85"/>
          <p:cNvSpPr txBox="1">
            <a:spLocks noGrp="1"/>
          </p:cNvSpPr>
          <p:nvPr>
            <p:ph type="sldNum" sz="quarter" idx="7"/>
          </p:nvPr>
        </p:nvSpPr>
        <p:spPr>
          <a:xfrm>
            <a:off x="439521" y="6319139"/>
            <a:ext cx="4249420" cy="31290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6830">
              <a:lnSpc>
                <a:spcPts val="865"/>
              </a:lnSpc>
            </a:pPr>
            <a:r>
              <a:rPr lang="ko-KR" altLang="en-US" spc="-20" dirty="0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출처</a:t>
            </a:r>
            <a:r>
              <a:rPr spc="-20" dirty="0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:</a:t>
            </a:r>
            <a:r>
              <a:rPr spc="50" dirty="0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 </a:t>
            </a:r>
            <a:r>
              <a:rPr spc="-10" dirty="0"/>
              <a:t>Korea</a:t>
            </a:r>
            <a:r>
              <a:rPr spc="50" dirty="0"/>
              <a:t> </a:t>
            </a:r>
            <a:r>
              <a:rPr dirty="0"/>
              <a:t>Meat</a:t>
            </a:r>
            <a:r>
              <a:rPr spc="10" dirty="0"/>
              <a:t> </a:t>
            </a:r>
            <a:r>
              <a:rPr dirty="0"/>
              <a:t>Trade</a:t>
            </a:r>
            <a:r>
              <a:rPr spc="25" dirty="0"/>
              <a:t> </a:t>
            </a:r>
            <a:r>
              <a:rPr dirty="0"/>
              <a:t>Association,</a:t>
            </a:r>
            <a:r>
              <a:rPr spc="5" dirty="0"/>
              <a:t> </a:t>
            </a:r>
            <a:r>
              <a:rPr dirty="0"/>
              <a:t>Trade Data</a:t>
            </a:r>
            <a:r>
              <a:rPr spc="30" dirty="0"/>
              <a:t> </a:t>
            </a:r>
            <a:r>
              <a:rPr dirty="0"/>
              <a:t>Monitor,</a:t>
            </a:r>
            <a:r>
              <a:rPr spc="45" dirty="0"/>
              <a:t> </a:t>
            </a:r>
            <a:r>
              <a:rPr spc="-10" dirty="0"/>
              <a:t>RaboResearch</a:t>
            </a:r>
            <a:r>
              <a:rPr spc="45" dirty="0"/>
              <a:t> </a:t>
            </a:r>
            <a:r>
              <a:rPr spc="-20" dirty="0"/>
              <a:t>2025</a:t>
            </a:r>
          </a:p>
          <a:p>
            <a:pPr marL="38100">
              <a:lnSpc>
                <a:spcPct val="100000"/>
              </a:lnSpc>
              <a:spcBef>
                <a:spcPts val="100"/>
              </a:spcBef>
            </a:pPr>
            <a:fld id="{81D60167-4931-47E6-BA6A-407CBD079E47}" type="slidenum">
              <a:rPr sz="1200" i="0" spc="-25" dirty="0">
                <a:solidFill>
                  <a:srgbClr val="D7D9DA"/>
                </a:solidFill>
                <a:latin typeface="Calibri"/>
                <a:cs typeface="Calibri"/>
              </a:rPr>
              <a:t>7</a:t>
            </a:fld>
            <a:endParaRPr sz="1200" dirty="0">
              <a:latin typeface="Calibri"/>
              <a:cs typeface="Calibri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4663566" y="1417777"/>
            <a:ext cx="3798698" cy="174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05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그림 </a:t>
            </a:r>
            <a:r>
              <a:rPr lang="en-US" altLang="ko-KR" sz="105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15: </a:t>
            </a:r>
            <a:r>
              <a:rPr lang="ko-KR" altLang="en-US" sz="105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공급 부족으로 인한 </a:t>
            </a:r>
            <a:r>
              <a:rPr lang="en-US" altLang="ko-KR" sz="105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2025</a:t>
            </a:r>
            <a:r>
              <a:rPr lang="ko-KR" altLang="en-US" sz="105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년 </a:t>
            </a:r>
            <a:r>
              <a:rPr lang="en-US" altLang="ko-KR" sz="105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2</a:t>
            </a:r>
            <a:r>
              <a:rPr lang="ko-KR" altLang="en-US" sz="1050" b="1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분기 돼지고기 가격 강세</a:t>
            </a:r>
            <a:endParaRPr sz="1050" b="1" dirty="0">
              <a:solidFill>
                <a:srgbClr val="0057FF"/>
              </a:solidFill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4663566" y="3797554"/>
            <a:ext cx="4249420" cy="174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050" b="1" spc="-1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그림 </a:t>
            </a:r>
            <a:r>
              <a:rPr lang="en-US" altLang="ko-KR" sz="1050" b="1" spc="-1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16</a:t>
            </a:r>
            <a:r>
              <a:rPr sz="1050" b="1" spc="-5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:</a:t>
            </a:r>
            <a:r>
              <a:rPr sz="1050" b="1" spc="-6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 </a:t>
            </a:r>
            <a:r>
              <a:rPr lang="ko-KR" altLang="en-US" sz="1050" b="1" spc="-3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한</a:t>
            </a:r>
            <a:r>
              <a:rPr lang="en-US" altLang="ko-KR" sz="1050" b="1" spc="-3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-</a:t>
            </a:r>
            <a:r>
              <a:rPr lang="ko-KR" altLang="en-US" sz="1050" b="1" spc="-3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미 무역  긴장 속화 속 </a:t>
            </a:r>
            <a:r>
              <a:rPr lang="en-US" altLang="ko-KR" sz="1050" b="1" spc="-3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EU</a:t>
            </a:r>
            <a:r>
              <a:rPr lang="ko-KR" altLang="en-US" sz="1050" b="1" spc="-30" dirty="0">
                <a:solidFill>
                  <a:srgbClr val="0057FF"/>
                </a:solidFill>
                <a:latin typeface="Microsoft GothicNeo Light" panose="020B0300000101010101" pitchFamily="50" charset="-127"/>
                <a:ea typeface="Microsoft GothicNeo Light" panose="020B0300000101010101" pitchFamily="50" charset="-127"/>
                <a:cs typeface="Microsoft GothicNeo Light" panose="020B0300000101010101" pitchFamily="50" charset="-127"/>
              </a:rPr>
              <a:t>의 점유율 확대</a:t>
            </a:r>
            <a:endParaRPr sz="1050" b="1" dirty="0">
              <a:latin typeface="Microsoft GothicNeo Light" panose="020B0300000101010101" pitchFamily="50" charset="-127"/>
              <a:ea typeface="Microsoft GothicNeo Light" panose="020B0300000101010101" pitchFamily="50" charset="-127"/>
              <a:cs typeface="Microsoft GothicNeo Light" panose="020B0300000101010101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</TotalTime>
  <Words>2303</Words>
  <Application>Microsoft Office PowerPoint</Application>
  <PresentationFormat>화면 슬라이드 쇼(4:3)</PresentationFormat>
  <Paragraphs>237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Microsoft GothicNeo</vt:lpstr>
      <vt:lpstr>Microsoft GothicNeo Light</vt:lpstr>
      <vt:lpstr>Microsoft 고딕Neo</vt:lpstr>
      <vt:lpstr>Microsoft 고딕Neo Light</vt:lpstr>
      <vt:lpstr>Arial</vt:lpstr>
      <vt:lpstr>Arial Narrow</vt:lpstr>
      <vt:lpstr>Calibri</vt:lpstr>
      <vt:lpstr>Office Theme</vt:lpstr>
      <vt:lpstr>Global pork quarterly Q3 2025 Production benefits from lower costs, while trade faces geopolitical challenges</vt:lpstr>
      <vt:lpstr>2025년 3분기 글로벌 돼지고기 시장</vt:lpstr>
      <vt:lpstr>글로벌 돼지고기 시장 종합 돼지고기 가격은 지역별 공급과 수요 상황에 따라 큰 차이를 보이며,  여기에 글로벌 무역 흐름의 변화가 더해지면서 불확실성이 증가하고 있다.</vt:lpstr>
      <vt:lpstr>2025년 세계적 전망 무역 정책의 불확실성은 여전히 생산과 무역 흐름을 혼란에 빠뜨리고 있으며,  공급 부족은 가격 반등을 유도하고 있다.</vt:lpstr>
      <vt:lpstr>2025년 세계적 전망 생산은 지속되는 질병 위험, 완화되는 사료비, 그리고 예상되는 생산성 향상 등  복합적인 요인의 영향을 받고 있다.</vt:lpstr>
      <vt:lpstr>세계적 전망: 거시경제 현황 외환 및 국내총생산 전망, 육류 및 가격 동향, 소비자 신뢰 지표를 중심으로</vt:lpstr>
      <vt:lpstr>대한민국 경제적 불확실성 속에서도 돼지고기 가격 강세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Pork Quarterly</dc:title>
  <dc:creator>Charlotte Knaupp</dc:creator>
  <cp:lastModifiedBy>SeoYeon An</cp:lastModifiedBy>
  <cp:revision>3</cp:revision>
  <dcterms:created xsi:type="dcterms:W3CDTF">2025-08-28T03:22:07Z</dcterms:created>
  <dcterms:modified xsi:type="dcterms:W3CDTF">2025-09-05T08:04:41Z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2025-08-04T00:00:00Z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2025-08-28T00:00:00Z</vt:filetime>
  </property>
  <property fmtid="{D5CDD505-2E9C-101B-9397-08002B2CF9AE}" pid="5" name="Producer">
    <vt:lpwstr>3-Heights(TM) PDF Security Shell 4.8.25.2 (http://www.pdf-tools.com)</vt:lpwstr>
  </property>
</Properties>
</file>